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3"/>
  </p:notesMasterIdLst>
  <p:handoutMasterIdLst>
    <p:handoutMasterId r:id="rId54"/>
  </p:handoutMasterIdLst>
  <p:sldIdLst>
    <p:sldId id="257" r:id="rId2"/>
    <p:sldId id="258" r:id="rId3"/>
    <p:sldId id="261" r:id="rId4"/>
    <p:sldId id="259" r:id="rId5"/>
    <p:sldId id="260" r:id="rId6"/>
    <p:sldId id="266" r:id="rId7"/>
    <p:sldId id="267" r:id="rId8"/>
    <p:sldId id="268" r:id="rId9"/>
    <p:sldId id="269" r:id="rId10"/>
    <p:sldId id="270" r:id="rId11"/>
    <p:sldId id="271" r:id="rId12"/>
    <p:sldId id="283" r:id="rId13"/>
    <p:sldId id="272" r:id="rId14"/>
    <p:sldId id="273" r:id="rId15"/>
    <p:sldId id="313" r:id="rId16"/>
    <p:sldId id="311" r:id="rId17"/>
    <p:sldId id="274" r:id="rId18"/>
    <p:sldId id="277" r:id="rId19"/>
    <p:sldId id="284" r:id="rId20"/>
    <p:sldId id="278" r:id="rId21"/>
    <p:sldId id="293" r:id="rId22"/>
    <p:sldId id="279" r:id="rId23"/>
    <p:sldId id="285" r:id="rId24"/>
    <p:sldId id="286" r:id="rId25"/>
    <p:sldId id="294" r:id="rId26"/>
    <p:sldId id="295" r:id="rId27"/>
    <p:sldId id="287" r:id="rId28"/>
    <p:sldId id="296" r:id="rId29"/>
    <p:sldId id="262" r:id="rId30"/>
    <p:sldId id="280" r:id="rId31"/>
    <p:sldId id="281" r:id="rId32"/>
    <p:sldId id="291" r:id="rId33"/>
    <p:sldId id="292" r:id="rId34"/>
    <p:sldId id="300" r:id="rId35"/>
    <p:sldId id="301" r:id="rId36"/>
    <p:sldId id="282" r:id="rId37"/>
    <p:sldId id="288" r:id="rId38"/>
    <p:sldId id="289" r:id="rId39"/>
    <p:sldId id="312" r:id="rId40"/>
    <p:sldId id="263" r:id="rId41"/>
    <p:sldId id="298" r:id="rId42"/>
    <p:sldId id="302" r:id="rId43"/>
    <p:sldId id="303" r:id="rId44"/>
    <p:sldId id="304" r:id="rId45"/>
    <p:sldId id="305" r:id="rId46"/>
    <p:sldId id="306" r:id="rId47"/>
    <p:sldId id="307" r:id="rId48"/>
    <p:sldId id="308" r:id="rId49"/>
    <p:sldId id="310" r:id="rId50"/>
    <p:sldId id="265" r:id="rId51"/>
    <p:sldId id="314"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809" autoAdjust="0"/>
    <p:restoredTop sz="94660"/>
  </p:normalViewPr>
  <p:slideViewPr>
    <p:cSldViewPr>
      <p:cViewPr varScale="1">
        <p:scale>
          <a:sx n="68" d="100"/>
          <a:sy n="68" d="100"/>
        </p:scale>
        <p:origin x="-1200" y="-96"/>
      </p:cViewPr>
      <p:guideLst>
        <p:guide orient="horz" pos="2160"/>
        <p:guide pos="2880"/>
      </p:guideLst>
    </p:cSldViewPr>
  </p:slideViewPr>
  <p:notesTextViewPr>
    <p:cViewPr>
      <p:scale>
        <a:sx n="100" d="100"/>
        <a:sy n="100" d="100"/>
      </p:scale>
      <p:origin x="0" y="0"/>
    </p:cViewPr>
  </p:notesTextViewPr>
  <p:notesViewPr>
    <p:cSldViewPr>
      <p:cViewPr varScale="1">
        <p:scale>
          <a:sx n="52" d="100"/>
          <a:sy n="52" d="100"/>
        </p:scale>
        <p:origin x="2862" y="84"/>
      </p:cViewPr>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61"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AE7CE4-25EC-4D98-9F57-FEB2E3E8A9F5}" type="doc">
      <dgm:prSet loTypeId="urn:microsoft.com/office/officeart/2005/8/layout/vList2" loCatId="list" qsTypeId="urn:microsoft.com/office/officeart/2005/8/quickstyle/simple3" qsCatId="simple" csTypeId="urn:microsoft.com/office/officeart/2005/8/colors/accent6_2" csCatId="accent6"/>
      <dgm:spPr/>
      <dgm:t>
        <a:bodyPr/>
        <a:lstStyle/>
        <a:p>
          <a:endParaRPr lang="en-US"/>
        </a:p>
      </dgm:t>
    </dgm:pt>
    <dgm:pt modelId="{8818381C-335B-4297-8F9A-2FFF71FBF325}">
      <dgm:prSet/>
      <dgm:spPr/>
      <dgm:t>
        <a:bodyPr/>
        <a:lstStyle/>
        <a:p>
          <a:pPr algn="just"/>
          <a:r>
            <a:rPr lang="en-US" b="1"/>
            <a:t>Configuration </a:t>
          </a:r>
          <a:endParaRPr lang="en-US"/>
        </a:p>
      </dgm:t>
    </dgm:pt>
    <dgm:pt modelId="{3875AF4B-37CD-4F04-8CEF-68C182BF4EC3}" type="parTrans" cxnId="{DFA1CD7B-984C-4764-BB72-141B8B7CB3DB}">
      <dgm:prSet/>
      <dgm:spPr/>
      <dgm:t>
        <a:bodyPr/>
        <a:lstStyle/>
        <a:p>
          <a:pPr algn="just"/>
          <a:endParaRPr lang="en-US"/>
        </a:p>
      </dgm:t>
    </dgm:pt>
    <dgm:pt modelId="{42F454C1-9CBF-4122-8875-45BDD62957A2}" type="sibTrans" cxnId="{DFA1CD7B-984C-4764-BB72-141B8B7CB3DB}">
      <dgm:prSet/>
      <dgm:spPr/>
      <dgm:t>
        <a:bodyPr/>
        <a:lstStyle/>
        <a:p>
          <a:pPr algn="just"/>
          <a:endParaRPr lang="en-US"/>
        </a:p>
      </dgm:t>
    </dgm:pt>
    <dgm:pt modelId="{6EBC7B9A-00E1-4A33-A9FB-D2FB95C542A0}">
      <dgm:prSet/>
      <dgm:spPr/>
      <dgm:t>
        <a:bodyPr/>
        <a:lstStyle/>
        <a:p>
          <a:pPr algn="just"/>
          <a:r>
            <a:rPr lang="en-US" dirty="0"/>
            <a:t>describes the spatial position of atoms within the molecule:</a:t>
          </a:r>
        </a:p>
      </dgm:t>
    </dgm:pt>
    <dgm:pt modelId="{0CE88E77-5419-47C3-999D-8BF4F74EBF55}" type="parTrans" cxnId="{D2DF5EA5-1C5F-482C-AFFB-C63F7B9B1430}">
      <dgm:prSet/>
      <dgm:spPr/>
      <dgm:t>
        <a:bodyPr/>
        <a:lstStyle/>
        <a:p>
          <a:pPr algn="just"/>
          <a:endParaRPr lang="en-US"/>
        </a:p>
      </dgm:t>
    </dgm:pt>
    <dgm:pt modelId="{89693A26-ABAC-4514-B519-3FF80681B0A4}" type="sibTrans" cxnId="{D2DF5EA5-1C5F-482C-AFFB-C63F7B9B1430}">
      <dgm:prSet/>
      <dgm:spPr/>
      <dgm:t>
        <a:bodyPr/>
        <a:lstStyle/>
        <a:p>
          <a:pPr algn="just"/>
          <a:endParaRPr lang="en-US"/>
        </a:p>
      </dgm:t>
    </dgm:pt>
    <dgm:pt modelId="{BD59A253-40F3-476D-ADF7-15D208683F0C}">
      <dgm:prSet/>
      <dgm:spPr/>
      <dgm:t>
        <a:bodyPr/>
        <a:lstStyle/>
        <a:p>
          <a:pPr algn="just"/>
          <a:r>
            <a:rPr lang="en-US" dirty="0"/>
            <a:t>The geometrical arrangement in polymers arising from the order of atoms determined by chemical bonds.</a:t>
          </a:r>
        </a:p>
      </dgm:t>
    </dgm:pt>
    <dgm:pt modelId="{A3E5D114-89CC-41D4-AC87-36FC15784761}" type="parTrans" cxnId="{18BBBE3E-8F14-4D75-85E2-5E9323367681}">
      <dgm:prSet/>
      <dgm:spPr/>
      <dgm:t>
        <a:bodyPr/>
        <a:lstStyle/>
        <a:p>
          <a:pPr algn="just"/>
          <a:endParaRPr lang="en-US"/>
        </a:p>
      </dgm:t>
    </dgm:pt>
    <dgm:pt modelId="{5366535A-516C-46D8-961A-30A1E14834EE}" type="sibTrans" cxnId="{18BBBE3E-8F14-4D75-85E2-5E9323367681}">
      <dgm:prSet/>
      <dgm:spPr/>
      <dgm:t>
        <a:bodyPr/>
        <a:lstStyle/>
        <a:p>
          <a:pPr algn="just"/>
          <a:endParaRPr lang="en-US"/>
        </a:p>
      </dgm:t>
    </dgm:pt>
    <dgm:pt modelId="{79CDFC69-ABEA-49B2-9AEB-57F397607DED}">
      <dgm:prSet/>
      <dgm:spPr/>
      <dgm:t>
        <a:bodyPr/>
        <a:lstStyle/>
        <a:p>
          <a:pPr algn="just"/>
          <a:r>
            <a:rPr lang="en-US" dirty="0"/>
            <a:t>The regularity and symmetry of the side-groups can affect strongly the properties of polymers. Side groups are atoms or molecules with free bonds, called free-radicals, like H, O, methyl, etc.</a:t>
          </a:r>
        </a:p>
      </dgm:t>
    </dgm:pt>
    <dgm:pt modelId="{D49A6763-86D8-4335-B9CF-36C2948D736F}" type="parTrans" cxnId="{D0364F3B-3EF9-4609-9A49-F22CDBE2AF34}">
      <dgm:prSet/>
      <dgm:spPr/>
      <dgm:t>
        <a:bodyPr/>
        <a:lstStyle/>
        <a:p>
          <a:pPr algn="just"/>
          <a:endParaRPr lang="en-US"/>
        </a:p>
      </dgm:t>
    </dgm:pt>
    <dgm:pt modelId="{A798B85E-0E8F-4FAA-AD03-925FB707CB8A}" type="sibTrans" cxnId="{D0364F3B-3EF9-4609-9A49-F22CDBE2AF34}">
      <dgm:prSet/>
      <dgm:spPr/>
      <dgm:t>
        <a:bodyPr/>
        <a:lstStyle/>
        <a:p>
          <a:pPr algn="just"/>
          <a:endParaRPr lang="en-US"/>
        </a:p>
      </dgm:t>
    </dgm:pt>
    <dgm:pt modelId="{AE5B8C80-B31C-4C13-A129-00BB757A6471}">
      <dgm:prSet/>
      <dgm:spPr/>
      <dgm:t>
        <a:bodyPr/>
        <a:lstStyle/>
        <a:p>
          <a:pPr algn="just"/>
          <a:r>
            <a:rPr lang="en-US"/>
            <a:t>The configuration of a polymer cannot be altered unless chemical bonds are broken and reformed.</a:t>
          </a:r>
        </a:p>
      </dgm:t>
    </dgm:pt>
    <dgm:pt modelId="{C4FC07B4-9D77-4EF4-9F47-059FF76E4BBA}" type="parTrans" cxnId="{73997E5D-7FBE-4901-BDE9-F44723B97414}">
      <dgm:prSet/>
      <dgm:spPr/>
      <dgm:t>
        <a:bodyPr/>
        <a:lstStyle/>
        <a:p>
          <a:pPr algn="just"/>
          <a:endParaRPr lang="en-US"/>
        </a:p>
      </dgm:t>
    </dgm:pt>
    <dgm:pt modelId="{1E94CFE2-EA8E-47CC-8140-5D29033E32E2}" type="sibTrans" cxnId="{73997E5D-7FBE-4901-BDE9-F44723B97414}">
      <dgm:prSet/>
      <dgm:spPr/>
      <dgm:t>
        <a:bodyPr/>
        <a:lstStyle/>
        <a:p>
          <a:pPr algn="just"/>
          <a:endParaRPr lang="en-US"/>
        </a:p>
      </dgm:t>
    </dgm:pt>
    <dgm:pt modelId="{090B4A03-B558-4DBF-923E-90F4FD5F3BF9}">
      <dgm:prSet/>
      <dgm:spPr/>
      <dgm:t>
        <a:bodyPr/>
        <a:lstStyle/>
        <a:p>
          <a:pPr algn="just"/>
          <a:r>
            <a:rPr lang="en-US"/>
            <a:t>asymmetric C-atom ⇔ all substituents are different</a:t>
          </a:r>
        </a:p>
      </dgm:t>
    </dgm:pt>
    <dgm:pt modelId="{FF9473C5-348C-46B5-8BFF-84E55C28DF07}" type="parTrans" cxnId="{F8BDF818-FE8C-45D8-B30E-4175850D9D54}">
      <dgm:prSet/>
      <dgm:spPr/>
      <dgm:t>
        <a:bodyPr/>
        <a:lstStyle/>
        <a:p>
          <a:pPr algn="just"/>
          <a:endParaRPr lang="en-US"/>
        </a:p>
      </dgm:t>
    </dgm:pt>
    <dgm:pt modelId="{61877B58-E957-474E-97D7-F109CE778B97}" type="sibTrans" cxnId="{F8BDF818-FE8C-45D8-B30E-4175850D9D54}">
      <dgm:prSet/>
      <dgm:spPr/>
      <dgm:t>
        <a:bodyPr/>
        <a:lstStyle/>
        <a:p>
          <a:pPr algn="just"/>
          <a:endParaRPr lang="en-US"/>
        </a:p>
      </dgm:t>
    </dgm:pt>
    <dgm:pt modelId="{2A4140C5-0604-41C2-B456-072C5AA4C6F0}" type="pres">
      <dgm:prSet presAssocID="{88AE7CE4-25EC-4D98-9F57-FEB2E3E8A9F5}" presName="linear" presStyleCnt="0">
        <dgm:presLayoutVars>
          <dgm:animLvl val="lvl"/>
          <dgm:resizeHandles val="exact"/>
        </dgm:presLayoutVars>
      </dgm:prSet>
      <dgm:spPr/>
      <dgm:t>
        <a:bodyPr/>
        <a:lstStyle/>
        <a:p>
          <a:endParaRPr lang="en-US"/>
        </a:p>
      </dgm:t>
    </dgm:pt>
    <dgm:pt modelId="{805A022F-E1D6-4C2F-90B0-94462B96797E}" type="pres">
      <dgm:prSet presAssocID="{8818381C-335B-4297-8F9A-2FFF71FBF325}" presName="parentText" presStyleLbl="node1" presStyleIdx="0" presStyleCnt="1">
        <dgm:presLayoutVars>
          <dgm:chMax val="0"/>
          <dgm:bulletEnabled val="1"/>
        </dgm:presLayoutVars>
      </dgm:prSet>
      <dgm:spPr/>
      <dgm:t>
        <a:bodyPr/>
        <a:lstStyle/>
        <a:p>
          <a:endParaRPr lang="en-US"/>
        </a:p>
      </dgm:t>
    </dgm:pt>
    <dgm:pt modelId="{C359CB5D-D3A4-44F7-B185-4CC79BC91698}" type="pres">
      <dgm:prSet presAssocID="{8818381C-335B-4297-8F9A-2FFF71FBF325}" presName="childText" presStyleLbl="revTx" presStyleIdx="0" presStyleCnt="1">
        <dgm:presLayoutVars>
          <dgm:bulletEnabled val="1"/>
        </dgm:presLayoutVars>
      </dgm:prSet>
      <dgm:spPr/>
      <dgm:t>
        <a:bodyPr/>
        <a:lstStyle/>
        <a:p>
          <a:endParaRPr lang="en-US"/>
        </a:p>
      </dgm:t>
    </dgm:pt>
  </dgm:ptLst>
  <dgm:cxnLst>
    <dgm:cxn modelId="{203A1517-75E2-417B-B6C8-5BAE6F62F841}" type="presOf" srcId="{79CDFC69-ABEA-49B2-9AEB-57F397607DED}" destId="{C359CB5D-D3A4-44F7-B185-4CC79BC91698}" srcOrd="0" destOrd="2" presId="urn:microsoft.com/office/officeart/2005/8/layout/vList2"/>
    <dgm:cxn modelId="{6C5453DF-A1F1-45FE-A203-5CD03F2685CD}" type="presOf" srcId="{88AE7CE4-25EC-4D98-9F57-FEB2E3E8A9F5}" destId="{2A4140C5-0604-41C2-B456-072C5AA4C6F0}" srcOrd="0" destOrd="0" presId="urn:microsoft.com/office/officeart/2005/8/layout/vList2"/>
    <dgm:cxn modelId="{BBB89B4F-F516-4E8F-A358-986DFFC1A06A}" type="presOf" srcId="{BD59A253-40F3-476D-ADF7-15D208683F0C}" destId="{C359CB5D-D3A4-44F7-B185-4CC79BC91698}" srcOrd="0" destOrd="1" presId="urn:microsoft.com/office/officeart/2005/8/layout/vList2"/>
    <dgm:cxn modelId="{D0364F3B-3EF9-4609-9A49-F22CDBE2AF34}" srcId="{8818381C-335B-4297-8F9A-2FFF71FBF325}" destId="{79CDFC69-ABEA-49B2-9AEB-57F397607DED}" srcOrd="2" destOrd="0" parTransId="{D49A6763-86D8-4335-B9CF-36C2948D736F}" sibTransId="{A798B85E-0E8F-4FAA-AD03-925FB707CB8A}"/>
    <dgm:cxn modelId="{D2DF5EA5-1C5F-482C-AFFB-C63F7B9B1430}" srcId="{8818381C-335B-4297-8F9A-2FFF71FBF325}" destId="{6EBC7B9A-00E1-4A33-A9FB-D2FB95C542A0}" srcOrd="0" destOrd="0" parTransId="{0CE88E77-5419-47C3-999D-8BF4F74EBF55}" sibTransId="{89693A26-ABAC-4514-B519-3FF80681B0A4}"/>
    <dgm:cxn modelId="{EA72C677-A29A-4978-8099-5E86BC459D3A}" type="presOf" srcId="{090B4A03-B558-4DBF-923E-90F4FD5F3BF9}" destId="{C359CB5D-D3A4-44F7-B185-4CC79BC91698}" srcOrd="0" destOrd="4" presId="urn:microsoft.com/office/officeart/2005/8/layout/vList2"/>
    <dgm:cxn modelId="{73997E5D-7FBE-4901-BDE9-F44723B97414}" srcId="{8818381C-335B-4297-8F9A-2FFF71FBF325}" destId="{AE5B8C80-B31C-4C13-A129-00BB757A6471}" srcOrd="3" destOrd="0" parTransId="{C4FC07B4-9D77-4EF4-9F47-059FF76E4BBA}" sibTransId="{1E94CFE2-EA8E-47CC-8140-5D29033E32E2}"/>
    <dgm:cxn modelId="{90AE7220-42F5-4D17-8914-0BE3293BC52C}" type="presOf" srcId="{6EBC7B9A-00E1-4A33-A9FB-D2FB95C542A0}" destId="{C359CB5D-D3A4-44F7-B185-4CC79BC91698}" srcOrd="0" destOrd="0" presId="urn:microsoft.com/office/officeart/2005/8/layout/vList2"/>
    <dgm:cxn modelId="{CD76E32E-8047-4BED-B0A3-ED0A9ACCE04F}" type="presOf" srcId="{AE5B8C80-B31C-4C13-A129-00BB757A6471}" destId="{C359CB5D-D3A4-44F7-B185-4CC79BC91698}" srcOrd="0" destOrd="3" presId="urn:microsoft.com/office/officeart/2005/8/layout/vList2"/>
    <dgm:cxn modelId="{F00C8D25-51B3-475D-AADE-227A4837405D}" type="presOf" srcId="{8818381C-335B-4297-8F9A-2FFF71FBF325}" destId="{805A022F-E1D6-4C2F-90B0-94462B96797E}" srcOrd="0" destOrd="0" presId="urn:microsoft.com/office/officeart/2005/8/layout/vList2"/>
    <dgm:cxn modelId="{F8BDF818-FE8C-45D8-B30E-4175850D9D54}" srcId="{8818381C-335B-4297-8F9A-2FFF71FBF325}" destId="{090B4A03-B558-4DBF-923E-90F4FD5F3BF9}" srcOrd="4" destOrd="0" parTransId="{FF9473C5-348C-46B5-8BFF-84E55C28DF07}" sibTransId="{61877B58-E957-474E-97D7-F109CE778B97}"/>
    <dgm:cxn modelId="{18BBBE3E-8F14-4D75-85E2-5E9323367681}" srcId="{8818381C-335B-4297-8F9A-2FFF71FBF325}" destId="{BD59A253-40F3-476D-ADF7-15D208683F0C}" srcOrd="1" destOrd="0" parTransId="{A3E5D114-89CC-41D4-AC87-36FC15784761}" sibTransId="{5366535A-516C-46D8-961A-30A1E14834EE}"/>
    <dgm:cxn modelId="{DFA1CD7B-984C-4764-BB72-141B8B7CB3DB}" srcId="{88AE7CE4-25EC-4D98-9F57-FEB2E3E8A9F5}" destId="{8818381C-335B-4297-8F9A-2FFF71FBF325}" srcOrd="0" destOrd="0" parTransId="{3875AF4B-37CD-4F04-8CEF-68C182BF4EC3}" sibTransId="{42F454C1-9CBF-4122-8875-45BDD62957A2}"/>
    <dgm:cxn modelId="{5E8F4F86-D7BC-4BEB-A225-D702F20808CE}" type="presParOf" srcId="{2A4140C5-0604-41C2-B456-072C5AA4C6F0}" destId="{805A022F-E1D6-4C2F-90B0-94462B96797E}" srcOrd="0" destOrd="0" presId="urn:microsoft.com/office/officeart/2005/8/layout/vList2"/>
    <dgm:cxn modelId="{33DCE6EE-6D6C-4340-A2A9-5A75A2A6722D}" type="presParOf" srcId="{2A4140C5-0604-41C2-B456-072C5AA4C6F0}" destId="{C359CB5D-D3A4-44F7-B185-4CC79BC91698}" srcOrd="1"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F5687AF1-BBA1-4D84-84F7-8738E01A0BC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xmlns="" id="{B918F9B9-C7D3-445F-A22D-F1118CE7824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AFF4736-EEC7-43EE-A7AB-E16FF7CF51DF}" type="datetimeFigureOut">
              <a:rPr lang="en-US" smtClean="0"/>
              <a:pPr/>
              <a:t>4/11/2020</a:t>
            </a:fld>
            <a:endParaRPr lang="en-US"/>
          </a:p>
        </p:txBody>
      </p:sp>
      <p:sp>
        <p:nvSpPr>
          <p:cNvPr id="4" name="Footer Placeholder 3">
            <a:extLst>
              <a:ext uri="{FF2B5EF4-FFF2-40B4-BE49-F238E27FC236}">
                <a16:creationId xmlns:a16="http://schemas.microsoft.com/office/drawing/2014/main" xmlns="" id="{BCFEA752-573E-4949-B1D7-A35F513E473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xmlns="" id="{350FF571-2A03-42CD-8407-CB45F2C71CC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5838054-2676-4685-821F-000B4DCC4AAF}" type="slidenum">
              <a:rPr lang="en-US" smtClean="0"/>
              <a:pPr/>
              <a:t>‹#›</a:t>
            </a:fld>
            <a:endParaRPr lang="en-US"/>
          </a:p>
        </p:txBody>
      </p:sp>
    </p:spTree>
    <p:extLst>
      <p:ext uri="{BB962C8B-B14F-4D97-AF65-F5344CB8AC3E}">
        <p14:creationId xmlns:p14="http://schemas.microsoft.com/office/powerpoint/2010/main" xmlns="" val="19637437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3B71EF-6178-4204-BC87-85C3CE49CC30}" type="datetimeFigureOut">
              <a:rPr lang="en-US" smtClean="0"/>
              <a:pPr/>
              <a:t>4/11/2020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B8BB13-2506-4720-A6AF-2BE5442D0232}" type="slidenum">
              <a:rPr lang="en-US" smtClean="0"/>
              <a:pPr/>
              <a:t>‹#›</a:t>
            </a:fld>
            <a:endParaRPr lang="en-US"/>
          </a:p>
        </p:txBody>
      </p:sp>
    </p:spTree>
    <p:extLst>
      <p:ext uri="{BB962C8B-B14F-4D97-AF65-F5344CB8AC3E}">
        <p14:creationId xmlns:p14="http://schemas.microsoft.com/office/powerpoint/2010/main" xmlns="" val="329857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B8BB13-2506-4720-A6AF-2BE5442D0232}" type="slidenum">
              <a:rPr lang="en-US" smtClean="0"/>
              <a:pPr/>
              <a:t>22</a:t>
            </a:fld>
            <a:endParaRPr lang="en-US"/>
          </a:p>
        </p:txBody>
      </p:sp>
    </p:spTree>
    <p:extLst>
      <p:ext uri="{BB962C8B-B14F-4D97-AF65-F5344CB8AC3E}">
        <p14:creationId xmlns:p14="http://schemas.microsoft.com/office/powerpoint/2010/main" xmlns="" val="37444608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9C772E-16C5-4119-9275-6B1A804525E7}"/>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xmlns="" id="{891DDEF0-D0C2-412D-B7F1-679F88E3F9D6}"/>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xmlns="" id="{EA0F32F4-4AF0-4A94-8748-FB5BA80FFEB3}"/>
              </a:ext>
            </a:extLst>
          </p:cNvPr>
          <p:cNvSpPr>
            <a:spLocks noGrp="1"/>
          </p:cNvSpPr>
          <p:nvPr>
            <p:ph type="dt" sz="half" idx="10"/>
          </p:nvPr>
        </p:nvSpPr>
        <p:spPr/>
        <p:txBody>
          <a:bodyPr/>
          <a:lstStyle/>
          <a:p>
            <a:fld id="{1D8BD707-D9CF-40AE-B4C6-C98DA3205C09}" type="datetimeFigureOut">
              <a:rPr lang="en-US" smtClean="0"/>
              <a:pPr/>
              <a:t>4/11/2020</a:t>
            </a:fld>
            <a:endParaRPr lang="en-US"/>
          </a:p>
        </p:txBody>
      </p:sp>
      <p:sp>
        <p:nvSpPr>
          <p:cNvPr id="5" name="Footer Placeholder 4">
            <a:extLst>
              <a:ext uri="{FF2B5EF4-FFF2-40B4-BE49-F238E27FC236}">
                <a16:creationId xmlns:a16="http://schemas.microsoft.com/office/drawing/2014/main" xmlns="" id="{B01394AF-0C4C-49B2-BBB3-720FF7E57B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6F603E09-0005-4427-BCC0-5D57A1032B8D}"/>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2768826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84F2C9-DAA0-4C89-B6CE-D1277CB3D9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DB374A46-1E32-4BCB-ACE9-505ABDBC5B2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E5B05F76-4972-465C-BA92-DC8E3D3B1E30}"/>
              </a:ext>
            </a:extLst>
          </p:cNvPr>
          <p:cNvSpPr>
            <a:spLocks noGrp="1"/>
          </p:cNvSpPr>
          <p:nvPr>
            <p:ph type="dt" sz="half" idx="10"/>
          </p:nvPr>
        </p:nvSpPr>
        <p:spPr/>
        <p:txBody>
          <a:bodyPr/>
          <a:lstStyle/>
          <a:p>
            <a:fld id="{1D8BD707-D9CF-40AE-B4C6-C98DA3205C09}" type="datetimeFigureOut">
              <a:rPr lang="en-US" smtClean="0"/>
              <a:pPr/>
              <a:t>4/11/2020</a:t>
            </a:fld>
            <a:endParaRPr lang="en-US"/>
          </a:p>
        </p:txBody>
      </p:sp>
      <p:sp>
        <p:nvSpPr>
          <p:cNvPr id="5" name="Footer Placeholder 4">
            <a:extLst>
              <a:ext uri="{FF2B5EF4-FFF2-40B4-BE49-F238E27FC236}">
                <a16:creationId xmlns:a16="http://schemas.microsoft.com/office/drawing/2014/main" xmlns="" id="{2C6CB752-D95D-4108-B04E-A191E1BD12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535B4645-9C6A-4104-B2AB-376E4CD7B69B}"/>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21286247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121777-4329-4C96-B6FD-1E03DB312142}"/>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xmlns="" id="{14DC7208-4201-41AF-9C3F-9623DD8E2DA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4FF0A14F-0C9F-4E43-87DB-572451F3A485}"/>
              </a:ext>
            </a:extLst>
          </p:cNvPr>
          <p:cNvSpPr>
            <a:spLocks noGrp="1"/>
          </p:cNvSpPr>
          <p:nvPr>
            <p:ph type="dt" sz="half" idx="10"/>
          </p:nvPr>
        </p:nvSpPr>
        <p:spPr/>
        <p:txBody>
          <a:bodyPr/>
          <a:lstStyle/>
          <a:p>
            <a:fld id="{1D8BD707-D9CF-40AE-B4C6-C98DA3205C09}" type="datetimeFigureOut">
              <a:rPr lang="en-US" smtClean="0"/>
              <a:pPr/>
              <a:t>4/11/2020</a:t>
            </a:fld>
            <a:endParaRPr lang="en-US"/>
          </a:p>
        </p:txBody>
      </p:sp>
      <p:sp>
        <p:nvSpPr>
          <p:cNvPr id="5" name="Footer Placeholder 4">
            <a:extLst>
              <a:ext uri="{FF2B5EF4-FFF2-40B4-BE49-F238E27FC236}">
                <a16:creationId xmlns:a16="http://schemas.microsoft.com/office/drawing/2014/main" xmlns="" id="{212150BC-37DA-45A7-8A1B-1EBEFCEFB9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6BB75CDD-2A93-4363-B3DF-99AE4BE2F02F}"/>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1291106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8F0BFD-DD51-4212-A2D7-51C0F48003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3274E51A-C562-4E46-81A9-6A0E72BED43E}"/>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3F2EDEDB-7BDD-4C61-A587-192D08EE34AF}"/>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6BE4CDB0-172A-4C41-92D4-DAD57C56EEBA}"/>
              </a:ext>
            </a:extLst>
          </p:cNvPr>
          <p:cNvSpPr>
            <a:spLocks noGrp="1"/>
          </p:cNvSpPr>
          <p:nvPr>
            <p:ph type="dt" sz="half" idx="10"/>
          </p:nvPr>
        </p:nvSpPr>
        <p:spPr/>
        <p:txBody>
          <a:bodyPr/>
          <a:lstStyle/>
          <a:p>
            <a:fld id="{1D8BD707-D9CF-40AE-B4C6-C98DA3205C09}" type="datetimeFigureOut">
              <a:rPr lang="en-US" smtClean="0"/>
              <a:pPr/>
              <a:t>4/11/2020</a:t>
            </a:fld>
            <a:endParaRPr lang="en-US"/>
          </a:p>
        </p:txBody>
      </p:sp>
      <p:sp>
        <p:nvSpPr>
          <p:cNvPr id="6" name="Footer Placeholder 5">
            <a:extLst>
              <a:ext uri="{FF2B5EF4-FFF2-40B4-BE49-F238E27FC236}">
                <a16:creationId xmlns:a16="http://schemas.microsoft.com/office/drawing/2014/main" xmlns="" id="{C2A0A70A-8BC4-4485-9A7A-1069AEB4E3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98D2FBEC-F197-482D-AB2B-239F893C2E70}"/>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3122295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1E0CEC-E1C5-431A-9C4B-E925EDB85CB2}"/>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E9B9A098-FDB2-4CA2-9F83-36DDBEAD2B3E}"/>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xmlns="" id="{2B028DA6-8476-430F-9038-43C9D07C9B92}"/>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9BB82D14-D1F2-410D-858E-76FC6271FF4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xmlns="" id="{190A5D64-82AC-4C37-B719-66BDEED37520}"/>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24C374FC-D396-42E0-A529-A9C353DE5834}"/>
              </a:ext>
            </a:extLst>
          </p:cNvPr>
          <p:cNvSpPr>
            <a:spLocks noGrp="1"/>
          </p:cNvSpPr>
          <p:nvPr>
            <p:ph type="dt" sz="half" idx="10"/>
          </p:nvPr>
        </p:nvSpPr>
        <p:spPr/>
        <p:txBody>
          <a:bodyPr/>
          <a:lstStyle/>
          <a:p>
            <a:fld id="{1D8BD707-D9CF-40AE-B4C6-C98DA3205C09}" type="datetimeFigureOut">
              <a:rPr lang="en-US" smtClean="0"/>
              <a:pPr/>
              <a:t>4/11/2020</a:t>
            </a:fld>
            <a:endParaRPr lang="en-US"/>
          </a:p>
        </p:txBody>
      </p:sp>
      <p:sp>
        <p:nvSpPr>
          <p:cNvPr id="8" name="Footer Placeholder 7">
            <a:extLst>
              <a:ext uri="{FF2B5EF4-FFF2-40B4-BE49-F238E27FC236}">
                <a16:creationId xmlns:a16="http://schemas.microsoft.com/office/drawing/2014/main" xmlns="" id="{86D1FED0-B688-467C-A614-F0F21BF6CF0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0D05AC23-E667-420F-9AC4-200F708DD60F}"/>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21687202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3869B5-519B-415C-87D8-FCA791D3333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3352FACC-C5D4-4C6B-ABD0-A8B74D540863}"/>
              </a:ext>
            </a:extLst>
          </p:cNvPr>
          <p:cNvSpPr>
            <a:spLocks noGrp="1"/>
          </p:cNvSpPr>
          <p:nvPr>
            <p:ph type="dt" sz="half" idx="10"/>
          </p:nvPr>
        </p:nvSpPr>
        <p:spPr/>
        <p:txBody>
          <a:bodyPr/>
          <a:lstStyle/>
          <a:p>
            <a:fld id="{1D8BD707-D9CF-40AE-B4C6-C98DA3205C09}" type="datetimeFigureOut">
              <a:rPr lang="en-US" smtClean="0"/>
              <a:pPr/>
              <a:t>4/11/2020</a:t>
            </a:fld>
            <a:endParaRPr lang="en-US"/>
          </a:p>
        </p:txBody>
      </p:sp>
      <p:sp>
        <p:nvSpPr>
          <p:cNvPr id="4" name="Footer Placeholder 3">
            <a:extLst>
              <a:ext uri="{FF2B5EF4-FFF2-40B4-BE49-F238E27FC236}">
                <a16:creationId xmlns:a16="http://schemas.microsoft.com/office/drawing/2014/main" xmlns="" id="{7B5F7BCE-9887-44CE-8BF8-9998D1B3AD0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AF5C01EA-EFEB-4598-8718-6E15509DC73A}"/>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7337185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6C301136-051D-45AC-A637-1B8EF529A1BC}"/>
              </a:ext>
            </a:extLst>
          </p:cNvPr>
          <p:cNvSpPr>
            <a:spLocks noGrp="1"/>
          </p:cNvSpPr>
          <p:nvPr>
            <p:ph type="dt" sz="half" idx="10"/>
          </p:nvPr>
        </p:nvSpPr>
        <p:spPr/>
        <p:txBody>
          <a:bodyPr/>
          <a:lstStyle/>
          <a:p>
            <a:fld id="{1D8BD707-D9CF-40AE-B4C6-C98DA3205C09}" type="datetimeFigureOut">
              <a:rPr lang="en-US" smtClean="0"/>
              <a:pPr/>
              <a:t>4/11/2020</a:t>
            </a:fld>
            <a:endParaRPr lang="en-US"/>
          </a:p>
        </p:txBody>
      </p:sp>
      <p:sp>
        <p:nvSpPr>
          <p:cNvPr id="3" name="Footer Placeholder 2">
            <a:extLst>
              <a:ext uri="{FF2B5EF4-FFF2-40B4-BE49-F238E27FC236}">
                <a16:creationId xmlns:a16="http://schemas.microsoft.com/office/drawing/2014/main" xmlns="" id="{77755933-062B-49C8-AE7C-DA41FD2D2CF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6D54E12A-BC32-48FE-83EB-F6F9F2DA3F7D}"/>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1595166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C88A30-4112-4BDA-A109-AEE43192F07E}"/>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xmlns="" id="{6E5DC34A-6D1D-40D7-9572-5B63C05EFDBA}"/>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29E9CDB0-337D-40A5-B02A-064935007A1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xmlns="" id="{7F0D7BA5-0217-4D2D-BF57-C3C04C2F0B8A}"/>
              </a:ext>
            </a:extLst>
          </p:cNvPr>
          <p:cNvSpPr>
            <a:spLocks noGrp="1"/>
          </p:cNvSpPr>
          <p:nvPr>
            <p:ph type="dt" sz="half" idx="10"/>
          </p:nvPr>
        </p:nvSpPr>
        <p:spPr/>
        <p:txBody>
          <a:bodyPr/>
          <a:lstStyle/>
          <a:p>
            <a:fld id="{1D8BD707-D9CF-40AE-B4C6-C98DA3205C09}" type="datetimeFigureOut">
              <a:rPr lang="en-US" smtClean="0"/>
              <a:pPr/>
              <a:t>4/11/2020</a:t>
            </a:fld>
            <a:endParaRPr lang="en-US"/>
          </a:p>
        </p:txBody>
      </p:sp>
      <p:sp>
        <p:nvSpPr>
          <p:cNvPr id="6" name="Footer Placeholder 5">
            <a:extLst>
              <a:ext uri="{FF2B5EF4-FFF2-40B4-BE49-F238E27FC236}">
                <a16:creationId xmlns:a16="http://schemas.microsoft.com/office/drawing/2014/main" xmlns="" id="{C71DB99D-6D4B-4462-ACB1-5BEC9E22D4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A83B8EA0-1082-4575-9D2C-9D3F3C19B081}"/>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2435653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13D25E-1305-4EEC-B960-C4D468D4A68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xmlns="" id="{D98E64FD-D2B1-4AF2-BC68-B704240C3A3E}"/>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xmlns="" id="{9C50DB92-7DDF-454B-9C91-E9FF6E6595C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xmlns="" id="{1F519C0F-BCC9-4A5D-89CC-2EEADF4F11AD}"/>
              </a:ext>
            </a:extLst>
          </p:cNvPr>
          <p:cNvSpPr>
            <a:spLocks noGrp="1"/>
          </p:cNvSpPr>
          <p:nvPr>
            <p:ph type="dt" sz="half" idx="10"/>
          </p:nvPr>
        </p:nvSpPr>
        <p:spPr/>
        <p:txBody>
          <a:bodyPr/>
          <a:lstStyle/>
          <a:p>
            <a:fld id="{1D8BD707-D9CF-40AE-B4C6-C98DA3205C09}" type="datetimeFigureOut">
              <a:rPr lang="en-US" smtClean="0"/>
              <a:pPr/>
              <a:t>4/11/2020</a:t>
            </a:fld>
            <a:endParaRPr lang="en-US"/>
          </a:p>
        </p:txBody>
      </p:sp>
      <p:sp>
        <p:nvSpPr>
          <p:cNvPr id="6" name="Footer Placeholder 5">
            <a:extLst>
              <a:ext uri="{FF2B5EF4-FFF2-40B4-BE49-F238E27FC236}">
                <a16:creationId xmlns:a16="http://schemas.microsoft.com/office/drawing/2014/main" xmlns="" id="{B752E343-3FE0-4486-8BFE-BE39C73D24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6B88C521-A3F5-4F88-AFAB-E62BF471C862}"/>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4119276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CEB430-9134-4FA3-9482-D5B37CD969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7FC31C92-C371-4E73-A357-49426EB9110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8B3BD1AE-248C-4E26-B385-A55222C9A6FA}"/>
              </a:ext>
            </a:extLst>
          </p:cNvPr>
          <p:cNvSpPr>
            <a:spLocks noGrp="1"/>
          </p:cNvSpPr>
          <p:nvPr>
            <p:ph type="dt" sz="half" idx="10"/>
          </p:nvPr>
        </p:nvSpPr>
        <p:spPr/>
        <p:txBody>
          <a:bodyPr/>
          <a:lstStyle/>
          <a:p>
            <a:fld id="{1D8BD707-D9CF-40AE-B4C6-C98DA3205C09}" type="datetimeFigureOut">
              <a:rPr lang="en-US" smtClean="0"/>
              <a:pPr/>
              <a:t>4/11/2020</a:t>
            </a:fld>
            <a:endParaRPr lang="en-US"/>
          </a:p>
        </p:txBody>
      </p:sp>
      <p:sp>
        <p:nvSpPr>
          <p:cNvPr id="5" name="Footer Placeholder 4">
            <a:extLst>
              <a:ext uri="{FF2B5EF4-FFF2-40B4-BE49-F238E27FC236}">
                <a16:creationId xmlns:a16="http://schemas.microsoft.com/office/drawing/2014/main" xmlns="" id="{823C82D3-C3E7-4732-83F1-A1AF9DC858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B97DB824-0D7B-4C22-8DC1-17FE3CC438FE}"/>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27034979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E4FC9105-91CE-47B5-ADBF-831989F52172}"/>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9E27AF4D-94E6-4B15-8696-98A6519AE0C4}"/>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E122F66-E127-453C-A995-D424259093DA}"/>
              </a:ext>
            </a:extLst>
          </p:cNvPr>
          <p:cNvSpPr>
            <a:spLocks noGrp="1"/>
          </p:cNvSpPr>
          <p:nvPr>
            <p:ph type="dt" sz="half" idx="10"/>
          </p:nvPr>
        </p:nvSpPr>
        <p:spPr/>
        <p:txBody>
          <a:bodyPr/>
          <a:lstStyle/>
          <a:p>
            <a:fld id="{1D8BD707-D9CF-40AE-B4C6-C98DA3205C09}" type="datetimeFigureOut">
              <a:rPr lang="en-US" smtClean="0"/>
              <a:pPr/>
              <a:t>4/11/2020</a:t>
            </a:fld>
            <a:endParaRPr lang="en-US"/>
          </a:p>
        </p:txBody>
      </p:sp>
      <p:sp>
        <p:nvSpPr>
          <p:cNvPr id="5" name="Footer Placeholder 4">
            <a:extLst>
              <a:ext uri="{FF2B5EF4-FFF2-40B4-BE49-F238E27FC236}">
                <a16:creationId xmlns:a16="http://schemas.microsoft.com/office/drawing/2014/main" xmlns="" id="{6675EFB4-E44A-4DC2-8908-2D55BA062C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A2F7C772-F05B-461F-B246-D80A1C6800B0}"/>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3814406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E0742FB9-56CD-4D80-963C-3567FA7475D4}"/>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1EEC01E9-912C-4943-A2CD-CAF2EB1E96E1}"/>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633121A9-CD6D-496B-9746-53327B4D0F14}"/>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D8BD707-D9CF-40AE-B4C6-C98DA3205C09}" type="datetimeFigureOut">
              <a:rPr lang="en-US" smtClean="0"/>
              <a:pPr/>
              <a:t>4/11/2020</a:t>
            </a:fld>
            <a:endParaRPr lang="en-US"/>
          </a:p>
        </p:txBody>
      </p:sp>
      <p:sp>
        <p:nvSpPr>
          <p:cNvPr id="5" name="Footer Placeholder 4">
            <a:extLst>
              <a:ext uri="{FF2B5EF4-FFF2-40B4-BE49-F238E27FC236}">
                <a16:creationId xmlns:a16="http://schemas.microsoft.com/office/drawing/2014/main" xmlns="" id="{B2331476-0A71-4132-A7A0-F1455B41FAB8}"/>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378B251F-BA6B-47F8-8198-7151CFFE4502}"/>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16888166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2.xml"/><Relationship Id="rId5" Type="http://schemas.openxmlformats.org/officeDocument/2006/relationships/image" Target="../media/image23.emf"/><Relationship Id="rId4" Type="http://schemas.openxmlformats.org/officeDocument/2006/relationships/image" Target="../media/image22.emf"/></Relationships>
</file>

<file path=ppt/slides/_rels/slide26.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0.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32.w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34.w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ocw.polytechnic.edu.na/courses/materials-science-and-engineering/3-091sc-introduction-to-solid-state-chemistry-fall-2010/organic-materials/28-polymers-structure-composition/" TargetMode="External"/><Relationship Id="rId2" Type="http://schemas.openxmlformats.org/officeDocument/2006/relationships/hyperlink" Target="http://slideplayer.com/slide/8459490/" TargetMode="External"/><Relationship Id="rId1" Type="http://schemas.openxmlformats.org/officeDocument/2006/relationships/slideLayout" Target="../slideLayouts/slideLayout2.xml"/><Relationship Id="rId6" Type="http://schemas.openxmlformats.org/officeDocument/2006/relationships/hyperlink" Target="http://www.open.edu/openlearn/science-maths-technology/science/chemistry/introduction-polymers/content-section-2.3.3" TargetMode="External"/><Relationship Id="rId5" Type="http://schemas.openxmlformats.org/officeDocument/2006/relationships/hyperlink" Target="http://slideplayer.com/slide/4395311/" TargetMode="External"/><Relationship Id="rId4" Type="http://schemas.openxmlformats.org/officeDocument/2006/relationships/hyperlink" Target="https://www.youtube.com/watch?v=yWwxFmyZNfg" TargetMode="External"/></Relationships>
</file>

<file path=ppt/slides/_rels/slide38.xml.rels><?xml version="1.0" encoding="UTF-8" standalone="yes"?>
<Relationships xmlns="http://schemas.openxmlformats.org/package/2006/relationships"><Relationship Id="rId2" Type="http://schemas.openxmlformats.org/officeDocument/2006/relationships/hyperlink" Target="../Goodman1974thermopropertiesGP.pdf"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7.wmf"/><Relationship Id="rId1" Type="http://schemas.openxmlformats.org/officeDocument/2006/relationships/slideLayout" Target="../slideLayouts/slideLayout2.xml"/><Relationship Id="rId4" Type="http://schemas.openxmlformats.org/officeDocument/2006/relationships/image" Target="../media/image39.wmf"/></Relationships>
</file>

<file path=ppt/slides/_rels/slide42.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4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hyperlink" Target="http://www.open.edu/openlearn/science-maths-technology/science/chemistry/introduction-polymers/content-section-2.3.4"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78D3F55-3A98-4276-9FEF-ED23741541E2}"/>
              </a:ext>
            </a:extLst>
          </p:cNvPr>
          <p:cNvSpPr>
            <a:spLocks noGrp="1"/>
          </p:cNvSpPr>
          <p:nvPr>
            <p:ph idx="1"/>
          </p:nvPr>
        </p:nvSpPr>
        <p:spPr/>
        <p:txBody>
          <a:bodyPr>
            <a:normAutofit/>
          </a:bodyPr>
          <a:lstStyle/>
          <a:p>
            <a:r>
              <a:rPr lang="en-US" sz="2400" b="1" dirty="0"/>
              <a:t>Structure of Polymer Chain:</a:t>
            </a:r>
          </a:p>
          <a:p>
            <a:pPr marL="0" indent="0" algn="just">
              <a:buNone/>
            </a:pPr>
            <a:r>
              <a:rPr lang="en-US" sz="2400" dirty="0"/>
              <a:t>Introduction to chain conformation, configurations, isomerism and stereochemistry. Origin and types of stereoisomerism in polymers; factors influencing stereo-regulation, Conformation of Polymer Chain.</a:t>
            </a:r>
          </a:p>
          <a:p>
            <a:pPr marL="0" indent="0">
              <a:buNone/>
            </a:pPr>
            <a:r>
              <a:rPr lang="en-US" sz="2400" b="1" dirty="0"/>
              <a:t>							</a:t>
            </a:r>
            <a:r>
              <a:rPr lang="en-US" sz="2400" b="1"/>
              <a:t>        </a:t>
            </a:r>
            <a:endParaRPr lang="en-US" sz="2400" dirty="0"/>
          </a:p>
        </p:txBody>
      </p:sp>
    </p:spTree>
    <p:extLst>
      <p:ext uri="{BB962C8B-B14F-4D97-AF65-F5344CB8AC3E}">
        <p14:creationId xmlns:p14="http://schemas.microsoft.com/office/powerpoint/2010/main" xmlns="" val="22865602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xmlns="" id="{F60FCA6E-0894-46CD-BD49-5955A51E008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123966" y="5346696"/>
            <a:ext cx="4020034" cy="1511304"/>
          </a:xfrm>
          <a:custGeom>
            <a:avLst/>
            <a:gdLst>
              <a:gd name="connsiteX0" fmla="*/ 4545473 w 5360045"/>
              <a:gd name="connsiteY0" fmla="*/ 0 h 1511304"/>
              <a:gd name="connsiteX1" fmla="*/ 5360045 w 5360045"/>
              <a:gd name="connsiteY1" fmla="*/ 0 h 1511304"/>
              <a:gd name="connsiteX2" fmla="*/ 5360045 w 5360045"/>
              <a:gd name="connsiteY2" fmla="*/ 1046730 h 1511304"/>
              <a:gd name="connsiteX3" fmla="*/ 5360045 w 5360045"/>
              <a:gd name="connsiteY3" fmla="*/ 1508760 h 1511304"/>
              <a:gd name="connsiteX4" fmla="*/ 5360045 w 5360045"/>
              <a:gd name="connsiteY4" fmla="*/ 1511304 h 1511304"/>
              <a:gd name="connsiteX5" fmla="*/ 4545474 w 5360045"/>
              <a:gd name="connsiteY5" fmla="*/ 1511304 h 1511304"/>
              <a:gd name="connsiteX6" fmla="*/ 2525897 w 5360045"/>
              <a:gd name="connsiteY6" fmla="*/ 1511304 h 1511304"/>
              <a:gd name="connsiteX7" fmla="*/ 0 w 5360045"/>
              <a:gd name="connsiteY7" fmla="*/ 1511304 h 1511304"/>
              <a:gd name="connsiteX8" fmla="*/ 697617 w 5360045"/>
              <a:gd name="connsiteY8" fmla="*/ 3 h 1511304"/>
              <a:gd name="connsiteX9" fmla="*/ 4545473 w 5360045"/>
              <a:gd name="connsiteY9" fmla="*/ 3 h 151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60045" h="1511304">
                <a:moveTo>
                  <a:pt x="4545473" y="0"/>
                </a:moveTo>
                <a:lnTo>
                  <a:pt x="5360045" y="0"/>
                </a:lnTo>
                <a:lnTo>
                  <a:pt x="5360045" y="1046730"/>
                </a:lnTo>
                <a:lnTo>
                  <a:pt x="5360045" y="1508760"/>
                </a:lnTo>
                <a:lnTo>
                  <a:pt x="5360045" y="1511304"/>
                </a:lnTo>
                <a:lnTo>
                  <a:pt x="4545474" y="1511304"/>
                </a:lnTo>
                <a:lnTo>
                  <a:pt x="2525897" y="1511304"/>
                </a:lnTo>
                <a:lnTo>
                  <a:pt x="0" y="1511304"/>
                </a:lnTo>
                <a:lnTo>
                  <a:pt x="697617" y="3"/>
                </a:lnTo>
                <a:lnTo>
                  <a:pt x="4545473" y="3"/>
                </a:lnTo>
                <a:close/>
              </a:path>
            </a:pathLst>
          </a:custGeom>
          <a:solidFill>
            <a:schemeClr val="tx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xmlns="" id="{E78C6E4B-A1F1-4B6C-97EC-BE997495D6A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5346694"/>
            <a:ext cx="5509953" cy="1511306"/>
          </a:xfrm>
          <a:custGeom>
            <a:avLst/>
            <a:gdLst>
              <a:gd name="connsiteX0" fmla="*/ 0 w 7346605"/>
              <a:gd name="connsiteY0" fmla="*/ 0 h 1511306"/>
              <a:gd name="connsiteX1" fmla="*/ 239486 w 7346605"/>
              <a:gd name="connsiteY1" fmla="*/ 0 h 1511306"/>
              <a:gd name="connsiteX2" fmla="*/ 1209568 w 7346605"/>
              <a:gd name="connsiteY2" fmla="*/ 0 h 1511306"/>
              <a:gd name="connsiteX3" fmla="*/ 2405743 w 7346605"/>
              <a:gd name="connsiteY3" fmla="*/ 0 h 1511306"/>
              <a:gd name="connsiteX4" fmla="*/ 2405743 w 7346605"/>
              <a:gd name="connsiteY4" fmla="*/ 2544 h 1511306"/>
              <a:gd name="connsiteX5" fmla="*/ 2801131 w 7346605"/>
              <a:gd name="connsiteY5" fmla="*/ 2544 h 1511306"/>
              <a:gd name="connsiteX6" fmla="*/ 2801131 w 7346605"/>
              <a:gd name="connsiteY6" fmla="*/ 0 h 1511306"/>
              <a:gd name="connsiteX7" fmla="*/ 7346605 w 7346605"/>
              <a:gd name="connsiteY7" fmla="*/ 0 h 1511306"/>
              <a:gd name="connsiteX8" fmla="*/ 6648988 w 7346605"/>
              <a:gd name="connsiteY8" fmla="*/ 1511301 h 1511306"/>
              <a:gd name="connsiteX9" fmla="*/ 2801132 w 7346605"/>
              <a:gd name="connsiteY9" fmla="*/ 1511301 h 1511306"/>
              <a:gd name="connsiteX10" fmla="*/ 2801132 w 7346605"/>
              <a:gd name="connsiteY10" fmla="*/ 1511304 h 1511306"/>
              <a:gd name="connsiteX11" fmla="*/ 2405743 w 7346605"/>
              <a:gd name="connsiteY11" fmla="*/ 1511304 h 1511306"/>
              <a:gd name="connsiteX12" fmla="*/ 2405743 w 7346605"/>
              <a:gd name="connsiteY12" fmla="*/ 1511306 h 1511306"/>
              <a:gd name="connsiteX13" fmla="*/ 1333411 w 7346605"/>
              <a:gd name="connsiteY13" fmla="*/ 1511306 h 1511306"/>
              <a:gd name="connsiteX14" fmla="*/ 1219208 w 7346605"/>
              <a:gd name="connsiteY14" fmla="*/ 1511306 h 1511306"/>
              <a:gd name="connsiteX15" fmla="*/ 1209568 w 7346605"/>
              <a:gd name="connsiteY15" fmla="*/ 1511306 h 1511306"/>
              <a:gd name="connsiteX16" fmla="*/ 239486 w 7346605"/>
              <a:gd name="connsiteY16" fmla="*/ 1511306 h 1511306"/>
              <a:gd name="connsiteX17" fmla="*/ 0 w 7346605"/>
              <a:gd name="connsiteY17" fmla="*/ 1511306 h 151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346605" h="1511306">
                <a:moveTo>
                  <a:pt x="0" y="0"/>
                </a:moveTo>
                <a:lnTo>
                  <a:pt x="239486" y="0"/>
                </a:lnTo>
                <a:lnTo>
                  <a:pt x="1209568" y="0"/>
                </a:lnTo>
                <a:lnTo>
                  <a:pt x="2405743" y="0"/>
                </a:lnTo>
                <a:lnTo>
                  <a:pt x="2405743" y="2544"/>
                </a:lnTo>
                <a:lnTo>
                  <a:pt x="2801131" y="2544"/>
                </a:lnTo>
                <a:lnTo>
                  <a:pt x="2801131" y="0"/>
                </a:lnTo>
                <a:lnTo>
                  <a:pt x="7346605" y="0"/>
                </a:lnTo>
                <a:lnTo>
                  <a:pt x="6648988" y="1511301"/>
                </a:lnTo>
                <a:lnTo>
                  <a:pt x="2801132" y="1511301"/>
                </a:lnTo>
                <a:lnTo>
                  <a:pt x="2801132" y="1511304"/>
                </a:lnTo>
                <a:lnTo>
                  <a:pt x="2405743" y="1511304"/>
                </a:lnTo>
                <a:lnTo>
                  <a:pt x="2405743" y="1511306"/>
                </a:lnTo>
                <a:lnTo>
                  <a:pt x="1333411" y="1511306"/>
                </a:lnTo>
                <a:lnTo>
                  <a:pt x="1219208" y="1511306"/>
                </a:lnTo>
                <a:lnTo>
                  <a:pt x="1209568" y="1511306"/>
                </a:lnTo>
                <a:lnTo>
                  <a:pt x="239486" y="1511306"/>
                </a:lnTo>
                <a:lnTo>
                  <a:pt x="0" y="151130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xmlns="" id="{CB2B6960-B0DE-459C-9B6E-6729D9411E3D}"/>
              </a:ext>
            </a:extLst>
          </p:cNvPr>
          <p:cNvPicPr>
            <a:picLocks noChangeAspect="1"/>
          </p:cNvPicPr>
          <p:nvPr/>
        </p:nvPicPr>
        <p:blipFill>
          <a:blip r:embed="rId2" cstate="print"/>
          <a:stretch>
            <a:fillRect/>
          </a:stretch>
        </p:blipFill>
        <p:spPr>
          <a:xfrm>
            <a:off x="712590" y="2296668"/>
            <a:ext cx="4455801" cy="1326131"/>
          </a:xfrm>
          <a:prstGeom prst="rect">
            <a:avLst/>
          </a:prstGeom>
        </p:spPr>
      </p:pic>
      <p:sp>
        <p:nvSpPr>
          <p:cNvPr id="2" name="Title 1">
            <a:extLst>
              <a:ext uri="{FF2B5EF4-FFF2-40B4-BE49-F238E27FC236}">
                <a16:creationId xmlns:a16="http://schemas.microsoft.com/office/drawing/2014/main" xmlns="" id="{601043D4-A6F8-4098-ABCC-B20CADA9EF2F}"/>
              </a:ext>
            </a:extLst>
          </p:cNvPr>
          <p:cNvSpPr>
            <a:spLocks noGrp="1"/>
          </p:cNvSpPr>
          <p:nvPr>
            <p:ph type="title"/>
          </p:nvPr>
        </p:nvSpPr>
        <p:spPr>
          <a:xfrm>
            <a:off x="712590" y="5529884"/>
            <a:ext cx="4270338" cy="1096331"/>
          </a:xfrm>
        </p:spPr>
        <p:txBody>
          <a:bodyPr>
            <a:normAutofit/>
          </a:bodyPr>
          <a:lstStyle/>
          <a:p>
            <a:r>
              <a:rPr lang="en-US" sz="2200" dirty="0"/>
              <a:t>Introduction to chain conformation, configurations, isomerism and stereochemistry</a:t>
            </a:r>
            <a:endParaRPr lang="en-US" sz="2200"/>
          </a:p>
        </p:txBody>
      </p:sp>
      <p:sp>
        <p:nvSpPr>
          <p:cNvPr id="3" name="Content Placeholder 2">
            <a:extLst>
              <a:ext uri="{FF2B5EF4-FFF2-40B4-BE49-F238E27FC236}">
                <a16:creationId xmlns:a16="http://schemas.microsoft.com/office/drawing/2014/main" xmlns="" id="{8D344CDE-782B-41B8-B489-4866D0D35267}"/>
              </a:ext>
            </a:extLst>
          </p:cNvPr>
          <p:cNvSpPr>
            <a:spLocks noGrp="1"/>
          </p:cNvSpPr>
          <p:nvPr>
            <p:ph idx="1"/>
          </p:nvPr>
        </p:nvSpPr>
        <p:spPr>
          <a:xfrm>
            <a:off x="5650991" y="965199"/>
            <a:ext cx="3006076" cy="4020458"/>
          </a:xfrm>
        </p:spPr>
        <p:txBody>
          <a:bodyPr anchor="ctr">
            <a:normAutofit/>
          </a:bodyPr>
          <a:lstStyle/>
          <a:p>
            <a:pPr marL="0" indent="0">
              <a:buNone/>
            </a:pPr>
            <a:endParaRPr lang="en-US" sz="1700"/>
          </a:p>
          <a:p>
            <a:pPr marL="0" indent="0">
              <a:buNone/>
            </a:pPr>
            <a:r>
              <a:rPr lang="en-US" sz="1700" b="1"/>
              <a:t>Chain conformation</a:t>
            </a:r>
          </a:p>
          <a:p>
            <a:pPr marL="0" indent="0">
              <a:buNone/>
            </a:pPr>
            <a:endParaRPr lang="en-US" sz="1700" i="1"/>
          </a:p>
          <a:p>
            <a:pPr marL="0" indent="0">
              <a:buNone/>
            </a:pPr>
            <a:r>
              <a:rPr lang="en-US" sz="1700" i="1"/>
              <a:t>Conformations are different spatial arrangements of a molecule that are generated by rotation about single bonds.</a:t>
            </a:r>
            <a:endParaRPr lang="en-US" sz="1700"/>
          </a:p>
          <a:p>
            <a:pPr marL="0" indent="0">
              <a:buNone/>
            </a:pPr>
            <a:endParaRPr lang="en-US" sz="1700" dirty="0"/>
          </a:p>
        </p:txBody>
      </p:sp>
    </p:spTree>
    <p:extLst>
      <p:ext uri="{BB962C8B-B14F-4D97-AF65-F5344CB8AC3E}">
        <p14:creationId xmlns:p14="http://schemas.microsoft.com/office/powerpoint/2010/main" xmlns="" val="1357770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32BC26D8-82FB-445E-AA49-62A77D7C1EE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xmlns="" id="{CB44330D-EA18-4254-AA95-EB49948539B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xmlns="" id="{5088EFD1-9124-4707-B111-59668239965A}"/>
              </a:ext>
            </a:extLst>
          </p:cNvPr>
          <p:cNvPicPr>
            <a:picLocks noChangeAspect="1"/>
          </p:cNvPicPr>
          <p:nvPr/>
        </p:nvPicPr>
        <p:blipFill>
          <a:blip r:embed="rId2" cstate="print"/>
          <a:stretch>
            <a:fillRect/>
          </a:stretch>
        </p:blipFill>
        <p:spPr>
          <a:xfrm>
            <a:off x="1648999" y="643467"/>
            <a:ext cx="5846001" cy="5571066"/>
          </a:xfrm>
          <a:prstGeom prst="rect">
            <a:avLst/>
          </a:prstGeom>
        </p:spPr>
      </p:pic>
    </p:spTree>
    <p:extLst>
      <p:ext uri="{BB962C8B-B14F-4D97-AF65-F5344CB8AC3E}">
        <p14:creationId xmlns:p14="http://schemas.microsoft.com/office/powerpoint/2010/main" xmlns="" val="1876565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241173" y="320040"/>
            <a:ext cx="8661654"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xmlns=""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3490722"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xmlns="" id="{0AE323A2-A927-496F-8274-47D12B7F865A}"/>
              </a:ext>
            </a:extLst>
          </p:cNvPr>
          <p:cNvSpPr>
            <a:spLocks noGrp="1"/>
          </p:cNvSpPr>
          <p:nvPr>
            <p:ph type="title"/>
          </p:nvPr>
        </p:nvSpPr>
        <p:spPr>
          <a:xfrm>
            <a:off x="628650" y="963877"/>
            <a:ext cx="2620771" cy="4930246"/>
          </a:xfrm>
        </p:spPr>
        <p:txBody>
          <a:bodyPr>
            <a:normAutofit/>
          </a:bodyPr>
          <a:lstStyle/>
          <a:p>
            <a:pPr algn="r"/>
            <a:r>
              <a:rPr lang="en-US" b="1">
                <a:solidFill>
                  <a:schemeClr val="accent1"/>
                </a:solidFill>
              </a:rPr>
              <a:t>Conformation</a:t>
            </a:r>
            <a:endParaRPr lang="en-US">
              <a:solidFill>
                <a:schemeClr val="accent1"/>
              </a:solidFill>
            </a:endParaRPr>
          </a:p>
        </p:txBody>
      </p:sp>
      <p:sp>
        <p:nvSpPr>
          <p:cNvPr id="3" name="Content Placeholder 2">
            <a:extLst>
              <a:ext uri="{FF2B5EF4-FFF2-40B4-BE49-F238E27FC236}">
                <a16:creationId xmlns:a16="http://schemas.microsoft.com/office/drawing/2014/main" xmlns="" id="{72BCA1B8-3C54-4122-A5F7-FFB4FF10FB75}"/>
              </a:ext>
            </a:extLst>
          </p:cNvPr>
          <p:cNvSpPr>
            <a:spLocks noGrp="1"/>
          </p:cNvSpPr>
          <p:nvPr>
            <p:ph idx="1"/>
          </p:nvPr>
        </p:nvSpPr>
        <p:spPr>
          <a:xfrm>
            <a:off x="3732023" y="963877"/>
            <a:ext cx="4783327" cy="4930246"/>
          </a:xfrm>
        </p:spPr>
        <p:txBody>
          <a:bodyPr anchor="ctr">
            <a:normAutofit/>
          </a:bodyPr>
          <a:lstStyle/>
          <a:p>
            <a:pPr algn="just"/>
            <a:r>
              <a:rPr lang="en-US" dirty="0"/>
              <a:t>Conformation refers to order that arises from the rotation of molecules about the single bonds</a:t>
            </a:r>
          </a:p>
          <a:p>
            <a:pPr algn="just"/>
            <a:r>
              <a:rPr lang="en-US" dirty="0"/>
              <a:t>thermal fluctuation of the bond length (3%) and bond angle (3-5°) are small at room temperature </a:t>
            </a:r>
          </a:p>
          <a:p>
            <a:pPr algn="just"/>
            <a:r>
              <a:rPr lang="en-US" dirty="0"/>
              <a:t>rotations around the bonds are well possible</a:t>
            </a:r>
          </a:p>
        </p:txBody>
      </p:sp>
    </p:spTree>
    <p:extLst>
      <p:ext uri="{BB962C8B-B14F-4D97-AF65-F5344CB8AC3E}">
        <p14:creationId xmlns:p14="http://schemas.microsoft.com/office/powerpoint/2010/main" xmlns="" val="18973759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8">
            <a:extLst>
              <a:ext uri="{FF2B5EF4-FFF2-40B4-BE49-F238E27FC236}">
                <a16:creationId xmlns:a16="http://schemas.microsoft.com/office/drawing/2014/main" xmlns="" id="{D6CF29CD-38B8-4924-BA11-6D60517487E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4242816"/>
            <a:ext cx="9144000" cy="261518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xmlns="" id="{2B695A60-AB45-4A6E-A649-0EF94B7E9C4F}"/>
              </a:ext>
            </a:extLst>
          </p:cNvPr>
          <p:cNvPicPr>
            <a:picLocks noChangeAspect="1"/>
          </p:cNvPicPr>
          <p:nvPr/>
        </p:nvPicPr>
        <p:blipFill>
          <a:blip r:embed="rId2" cstate="print"/>
          <a:stretch>
            <a:fillRect/>
          </a:stretch>
        </p:blipFill>
        <p:spPr>
          <a:xfrm>
            <a:off x="1690870" y="643464"/>
            <a:ext cx="5770036" cy="3275978"/>
          </a:xfrm>
          <a:prstGeom prst="rect">
            <a:avLst/>
          </a:prstGeom>
        </p:spPr>
      </p:pic>
      <p:sp>
        <p:nvSpPr>
          <p:cNvPr id="2" name="Title 1">
            <a:extLst>
              <a:ext uri="{FF2B5EF4-FFF2-40B4-BE49-F238E27FC236}">
                <a16:creationId xmlns:a16="http://schemas.microsoft.com/office/drawing/2014/main" xmlns="" id="{D401AF4A-2D30-45C0-867F-86BFD276CA9E}"/>
              </a:ext>
            </a:extLst>
          </p:cNvPr>
          <p:cNvSpPr>
            <a:spLocks noGrp="1"/>
          </p:cNvSpPr>
          <p:nvPr>
            <p:ph type="title"/>
          </p:nvPr>
        </p:nvSpPr>
        <p:spPr>
          <a:xfrm>
            <a:off x="530258" y="4502330"/>
            <a:ext cx="8074057" cy="1207269"/>
          </a:xfrm>
        </p:spPr>
        <p:txBody>
          <a:bodyPr vert="horz" lIns="91440" tIns="45720" rIns="91440" bIns="45720" rtlCol="0" anchor="b">
            <a:normAutofit/>
          </a:bodyPr>
          <a:lstStyle/>
          <a:p>
            <a:pPr algn="ctr" defTabSz="914400"/>
            <a:r>
              <a:rPr lang="en-US" sz="6000" b="1" kern="1200">
                <a:solidFill>
                  <a:schemeClr val="bg1"/>
                </a:solidFill>
                <a:latin typeface="+mj-lt"/>
                <a:ea typeface="+mj-ea"/>
                <a:cs typeface="+mj-cs"/>
              </a:rPr>
              <a:t>Conformation</a:t>
            </a:r>
            <a:endParaRPr lang="en-US" sz="6000" kern="1200">
              <a:solidFill>
                <a:schemeClr val="bg1"/>
              </a:solidFill>
              <a:latin typeface="+mj-lt"/>
              <a:ea typeface="+mj-ea"/>
              <a:cs typeface="+mj-cs"/>
            </a:endParaRPr>
          </a:p>
        </p:txBody>
      </p:sp>
      <p:sp>
        <p:nvSpPr>
          <p:cNvPr id="3" name="Content Placeholder 2">
            <a:extLst>
              <a:ext uri="{FF2B5EF4-FFF2-40B4-BE49-F238E27FC236}">
                <a16:creationId xmlns:a16="http://schemas.microsoft.com/office/drawing/2014/main" xmlns="" id="{02D81C9A-E6EE-45ED-BA97-A380D60B1170}"/>
              </a:ext>
            </a:extLst>
          </p:cNvPr>
          <p:cNvSpPr>
            <a:spLocks noGrp="1"/>
          </p:cNvSpPr>
          <p:nvPr>
            <p:ph idx="1"/>
          </p:nvPr>
        </p:nvSpPr>
        <p:spPr>
          <a:xfrm>
            <a:off x="1032234" y="5665510"/>
            <a:ext cx="7070105" cy="719122"/>
          </a:xfrm>
        </p:spPr>
        <p:txBody>
          <a:bodyPr vert="horz" lIns="91440" tIns="45720" rIns="91440" bIns="45720" rtlCol="0">
            <a:normAutofit/>
          </a:bodyPr>
          <a:lstStyle/>
          <a:p>
            <a:pPr marL="0" indent="0" algn="ctr" defTabSz="914400">
              <a:spcBef>
                <a:spcPts val="1000"/>
              </a:spcBef>
              <a:buNone/>
            </a:pPr>
            <a:r>
              <a:rPr lang="en-US" sz="2200" kern="1200">
                <a:solidFill>
                  <a:schemeClr val="bg2"/>
                </a:solidFill>
                <a:latin typeface="+mn-lt"/>
                <a:ea typeface="+mn-ea"/>
                <a:cs typeface="+mn-cs"/>
              </a:rPr>
              <a:t>Example: Well flexible macromolecule ⇔ back-folded chain</a:t>
            </a:r>
          </a:p>
        </p:txBody>
      </p:sp>
    </p:spTree>
    <p:extLst>
      <p:ext uri="{BB962C8B-B14F-4D97-AF65-F5344CB8AC3E}">
        <p14:creationId xmlns:p14="http://schemas.microsoft.com/office/powerpoint/2010/main" xmlns="" val="1274420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32BC26D8-82FB-445E-AA49-62A77D7C1EE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xmlns="" id="{CB44330D-EA18-4254-AA95-EB49948539B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xmlns="" id="{26008C97-2077-4F0C-911E-729F75CAAB52}"/>
              </a:ext>
            </a:extLst>
          </p:cNvPr>
          <p:cNvPicPr>
            <a:picLocks noGrp="1" noChangeAspect="1"/>
          </p:cNvPicPr>
          <p:nvPr>
            <p:ph idx="1"/>
          </p:nvPr>
        </p:nvPicPr>
        <p:blipFill>
          <a:blip r:embed="rId2" cstate="print"/>
          <a:stretch>
            <a:fillRect/>
          </a:stretch>
        </p:blipFill>
        <p:spPr>
          <a:xfrm>
            <a:off x="482600" y="994332"/>
            <a:ext cx="8178799" cy="4869336"/>
          </a:xfrm>
          <a:prstGeom prst="rect">
            <a:avLst/>
          </a:prstGeom>
        </p:spPr>
      </p:pic>
    </p:spTree>
    <p:extLst>
      <p:ext uri="{BB962C8B-B14F-4D97-AF65-F5344CB8AC3E}">
        <p14:creationId xmlns:p14="http://schemas.microsoft.com/office/powerpoint/2010/main" xmlns="" val="19436920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A4AC5506-6312-4701-8D3C-40187889A94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1752"/>
            <a:ext cx="9144000" cy="736551"/>
          </a:xfrm>
          <a:prstGeom prst="rect">
            <a:avLst/>
          </a:prstGeom>
          <a:solidFill>
            <a:schemeClr val="tx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xmlns="" id="{768B47E6-FD5C-4830-8DA0-F1BA6D0E2CD9}"/>
              </a:ext>
            </a:extLst>
          </p:cNvPr>
          <p:cNvPicPr>
            <a:picLocks noGrp="1" noChangeAspect="1"/>
          </p:cNvPicPr>
          <p:nvPr>
            <p:ph idx="1"/>
          </p:nvPr>
        </p:nvPicPr>
        <p:blipFill>
          <a:blip r:embed="rId2" cstate="print"/>
          <a:stretch>
            <a:fillRect/>
          </a:stretch>
        </p:blipFill>
        <p:spPr>
          <a:xfrm>
            <a:off x="1212728" y="1675227"/>
            <a:ext cx="6718543" cy="4394199"/>
          </a:xfrm>
          <a:prstGeom prst="rect">
            <a:avLst/>
          </a:prstGeom>
        </p:spPr>
      </p:pic>
      <p:sp>
        <p:nvSpPr>
          <p:cNvPr id="2" name="Title 1">
            <a:extLst>
              <a:ext uri="{FF2B5EF4-FFF2-40B4-BE49-F238E27FC236}">
                <a16:creationId xmlns:a16="http://schemas.microsoft.com/office/drawing/2014/main" xmlns="" id="{C236B542-8993-4798-98A0-4B51733AEB96}"/>
              </a:ext>
            </a:extLst>
          </p:cNvPr>
          <p:cNvSpPr>
            <a:spLocks noGrp="1"/>
          </p:cNvSpPr>
          <p:nvPr>
            <p:ph type="title"/>
          </p:nvPr>
        </p:nvSpPr>
        <p:spPr>
          <a:xfrm>
            <a:off x="417399" y="643467"/>
            <a:ext cx="8408193" cy="744836"/>
          </a:xfrm>
        </p:spPr>
        <p:txBody>
          <a:bodyPr vert="horz" lIns="91440" tIns="45720" rIns="91440" bIns="45720" rtlCol="0" anchor="ctr">
            <a:normAutofit/>
          </a:bodyPr>
          <a:lstStyle/>
          <a:p>
            <a:pPr algn="ctr" defTabSz="914400"/>
            <a:r>
              <a:rPr lang="en-US" sz="2800" kern="1200">
                <a:solidFill>
                  <a:schemeClr val="bg1"/>
                </a:solidFill>
                <a:latin typeface="+mj-lt"/>
                <a:ea typeface="+mj-ea"/>
                <a:cs typeface="+mj-cs"/>
              </a:rPr>
              <a:t>Flexibility mechanism</a:t>
            </a:r>
          </a:p>
        </p:txBody>
      </p:sp>
    </p:spTree>
    <p:extLst>
      <p:ext uri="{BB962C8B-B14F-4D97-AF65-F5344CB8AC3E}">
        <p14:creationId xmlns:p14="http://schemas.microsoft.com/office/powerpoint/2010/main" xmlns="" val="1176074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241173" y="320040"/>
            <a:ext cx="8661654"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xmlns=""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3490722"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xmlns="" id="{B89DB73C-EE93-4D2F-957F-0712BAA7C6F0}"/>
              </a:ext>
            </a:extLst>
          </p:cNvPr>
          <p:cNvSpPr>
            <a:spLocks noGrp="1"/>
          </p:cNvSpPr>
          <p:nvPr>
            <p:ph type="title"/>
          </p:nvPr>
        </p:nvSpPr>
        <p:spPr>
          <a:xfrm>
            <a:off x="628650" y="963877"/>
            <a:ext cx="2620771" cy="4930246"/>
          </a:xfrm>
        </p:spPr>
        <p:txBody>
          <a:bodyPr>
            <a:normAutofit/>
          </a:bodyPr>
          <a:lstStyle/>
          <a:p>
            <a:pPr algn="r"/>
            <a:r>
              <a:rPr lang="en-US" sz="2300" b="1">
                <a:solidFill>
                  <a:schemeClr val="accent1"/>
                </a:solidFill>
              </a:rPr>
              <a:t>CONFORMATIONAL ANALYSIS OF ETHANE</a:t>
            </a:r>
            <a:br>
              <a:rPr lang="en-US" sz="2300" b="1">
                <a:solidFill>
                  <a:schemeClr val="accent1"/>
                </a:solidFill>
              </a:rPr>
            </a:br>
            <a:endParaRPr lang="en-US" sz="2300">
              <a:solidFill>
                <a:schemeClr val="accent1"/>
              </a:solidFill>
            </a:endParaRPr>
          </a:p>
        </p:txBody>
      </p:sp>
      <p:sp>
        <p:nvSpPr>
          <p:cNvPr id="3" name="Content Placeholder 2">
            <a:extLst>
              <a:ext uri="{FF2B5EF4-FFF2-40B4-BE49-F238E27FC236}">
                <a16:creationId xmlns:a16="http://schemas.microsoft.com/office/drawing/2014/main" xmlns="" id="{FF5F943F-66A8-4636-BB90-2680A4805C58}"/>
              </a:ext>
            </a:extLst>
          </p:cNvPr>
          <p:cNvSpPr>
            <a:spLocks noGrp="1"/>
          </p:cNvSpPr>
          <p:nvPr>
            <p:ph idx="1"/>
          </p:nvPr>
        </p:nvSpPr>
        <p:spPr>
          <a:xfrm>
            <a:off x="3732023" y="963877"/>
            <a:ext cx="4783327" cy="4930246"/>
          </a:xfrm>
        </p:spPr>
        <p:txBody>
          <a:bodyPr anchor="ctr">
            <a:normAutofit/>
          </a:bodyPr>
          <a:lstStyle/>
          <a:p>
            <a:pPr algn="just"/>
            <a:r>
              <a:rPr lang="en-US" sz="1900" dirty="0"/>
              <a:t>Ethane is the simplest hydrocarbon that can have distinct conformations. Two, the </a:t>
            </a:r>
          </a:p>
          <a:p>
            <a:pPr algn="just"/>
            <a:r>
              <a:rPr lang="en-US" sz="1900" b="1" dirty="0"/>
              <a:t>staggered conformation </a:t>
            </a:r>
            <a:r>
              <a:rPr lang="en-US" sz="1900" dirty="0"/>
              <a:t>and the </a:t>
            </a:r>
            <a:r>
              <a:rPr lang="en-US" sz="1900" b="1" dirty="0"/>
              <a:t>eclipsed conformation, </a:t>
            </a:r>
            <a:r>
              <a:rPr lang="en-US" sz="1900" dirty="0"/>
              <a:t>deserve special attention.</a:t>
            </a:r>
          </a:p>
          <a:p>
            <a:pPr algn="just"/>
            <a:r>
              <a:rPr lang="en-US" sz="1900" dirty="0"/>
              <a:t>The C-H bonds in the staggered conformation are arranged</a:t>
            </a:r>
          </a:p>
          <a:p>
            <a:pPr algn="just"/>
            <a:r>
              <a:rPr lang="en-US" sz="1900" dirty="0"/>
              <a:t>so that each one bisects the angle made by a pair of C-H bonds on the adjacent carbon.</a:t>
            </a:r>
          </a:p>
          <a:p>
            <a:pPr algn="just"/>
            <a:r>
              <a:rPr lang="en-US" sz="1900" dirty="0"/>
              <a:t>In the eclipsed conformation each C-H bond is aligned with a C-H bond on the adjacent carbon. The staggered and eclipsed conformations interconvert by rotation around the </a:t>
            </a:r>
            <a:r>
              <a:rPr lang="en-US" sz="1900" dirty="0" err="1"/>
              <a:t>carbonÐcarbon</a:t>
            </a:r>
            <a:r>
              <a:rPr lang="en-US" sz="1900" dirty="0"/>
              <a:t> bond. Different conformations of the same molecule are sometimes called </a:t>
            </a:r>
            <a:r>
              <a:rPr lang="en-US" sz="1900" b="1" dirty="0"/>
              <a:t>conformers </a:t>
            </a:r>
            <a:r>
              <a:rPr lang="en-US" sz="1900" dirty="0"/>
              <a:t>or </a:t>
            </a:r>
            <a:r>
              <a:rPr lang="en-US" sz="1900" b="1" dirty="0" err="1"/>
              <a:t>rotamers</a:t>
            </a:r>
            <a:r>
              <a:rPr lang="en-US" sz="1900" b="1" dirty="0"/>
              <a:t>.</a:t>
            </a:r>
            <a:endParaRPr lang="en-US" sz="1900" dirty="0"/>
          </a:p>
        </p:txBody>
      </p:sp>
    </p:spTree>
    <p:extLst>
      <p:ext uri="{BB962C8B-B14F-4D97-AF65-F5344CB8AC3E}">
        <p14:creationId xmlns:p14="http://schemas.microsoft.com/office/powerpoint/2010/main" xmlns="" val="2806525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xmlns="" id="{6AA24DE7-C336-4994-8C52-D9B3F3D0FA4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14983" y="953311"/>
            <a:ext cx="7952362" cy="5263867"/>
          </a:xfrm>
          <a:prstGeom prst="roundRect">
            <a:avLst>
              <a:gd name="adj" fmla="val 1566"/>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xmlns="" id="{F63E41D5-E2A9-4204-A1FF-AB29B3C7AD95}"/>
              </a:ext>
            </a:extLst>
          </p:cNvPr>
          <p:cNvPicPr>
            <a:picLocks noGrp="1" noChangeAspect="1"/>
          </p:cNvPicPr>
          <p:nvPr>
            <p:ph idx="1"/>
          </p:nvPr>
        </p:nvPicPr>
        <p:blipFill>
          <a:blip r:embed="rId2" cstate="print"/>
          <a:stretch>
            <a:fillRect/>
          </a:stretch>
        </p:blipFill>
        <p:spPr>
          <a:xfrm>
            <a:off x="3082998" y="2037753"/>
            <a:ext cx="5103059" cy="3094910"/>
          </a:xfrm>
          <a:prstGeom prst="rect">
            <a:avLst/>
          </a:prstGeom>
        </p:spPr>
      </p:pic>
      <p:sp>
        <p:nvSpPr>
          <p:cNvPr id="2" name="Title 1">
            <a:extLst>
              <a:ext uri="{FF2B5EF4-FFF2-40B4-BE49-F238E27FC236}">
                <a16:creationId xmlns:a16="http://schemas.microsoft.com/office/drawing/2014/main" xmlns="" id="{FD45DDA3-121D-4BFE-BD94-1B2EA636732A}"/>
              </a:ext>
            </a:extLst>
          </p:cNvPr>
          <p:cNvSpPr>
            <a:spLocks noGrp="1"/>
          </p:cNvSpPr>
          <p:nvPr>
            <p:ph type="title"/>
          </p:nvPr>
        </p:nvSpPr>
        <p:spPr>
          <a:xfrm>
            <a:off x="480060" y="640080"/>
            <a:ext cx="2064265" cy="2709275"/>
          </a:xfrm>
          <a:prstGeom prst="rect">
            <a:avLst/>
          </a:prstGeom>
          <a:solidFill>
            <a:schemeClr val="accent1"/>
          </a:solidFill>
          <a:ln w="174625" cmpd="thinThick">
            <a:solidFill>
              <a:schemeClr val="accent1"/>
            </a:solidFill>
          </a:ln>
        </p:spPr>
        <p:txBody>
          <a:bodyPr vert="horz" lIns="91440" tIns="45720" rIns="91440" bIns="45720" rtlCol="0" anchor="ctr">
            <a:normAutofit/>
          </a:bodyPr>
          <a:lstStyle/>
          <a:p>
            <a:pPr algn="ctr" defTabSz="914400"/>
            <a:r>
              <a:rPr lang="en-US" sz="2400" kern="1200">
                <a:solidFill>
                  <a:srgbClr val="FFFFFF"/>
                </a:solidFill>
                <a:latin typeface="+mj-lt"/>
                <a:ea typeface="+mj-ea"/>
                <a:cs typeface="+mj-cs"/>
              </a:rPr>
              <a:t>Staggered conformation of ethane</a:t>
            </a:r>
          </a:p>
        </p:txBody>
      </p:sp>
    </p:spTree>
    <p:extLst>
      <p:ext uri="{BB962C8B-B14F-4D97-AF65-F5344CB8AC3E}">
        <p14:creationId xmlns:p14="http://schemas.microsoft.com/office/powerpoint/2010/main" xmlns="" val="23020885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D33DC2-83D5-4422-B0E5-FF244A3ACC9D}"/>
              </a:ext>
            </a:extLst>
          </p:cNvPr>
          <p:cNvSpPr>
            <a:spLocks noGrp="1"/>
          </p:cNvSpPr>
          <p:nvPr>
            <p:ph type="title"/>
          </p:nvPr>
        </p:nvSpPr>
        <p:spPr>
          <a:xfrm>
            <a:off x="628650" y="2340430"/>
            <a:ext cx="3184071" cy="2206364"/>
          </a:xfrm>
        </p:spPr>
        <p:txBody>
          <a:bodyPr vert="horz" lIns="91440" tIns="45720" rIns="91440" bIns="45720" rtlCol="0" anchor="ctr">
            <a:normAutofit/>
          </a:bodyPr>
          <a:lstStyle/>
          <a:p>
            <a:pPr algn="l">
              <a:lnSpc>
                <a:spcPct val="90000"/>
              </a:lnSpc>
            </a:pPr>
            <a:r>
              <a:rPr lang="en-US" sz="4100" kern="1200">
                <a:solidFill>
                  <a:schemeClr val="tx1"/>
                </a:solidFill>
                <a:latin typeface="+mj-lt"/>
                <a:ea typeface="+mj-ea"/>
                <a:cs typeface="+mj-cs"/>
              </a:rPr>
              <a:t>Eclipsed conformation of ethane</a:t>
            </a:r>
          </a:p>
        </p:txBody>
      </p:sp>
      <p:pic>
        <p:nvPicPr>
          <p:cNvPr id="4" name="Content Placeholder 3">
            <a:extLst>
              <a:ext uri="{FF2B5EF4-FFF2-40B4-BE49-F238E27FC236}">
                <a16:creationId xmlns:a16="http://schemas.microsoft.com/office/drawing/2014/main" xmlns="" id="{CA30AB73-7D06-4B1F-8745-409EB89D3892}"/>
              </a:ext>
            </a:extLst>
          </p:cNvPr>
          <p:cNvPicPr>
            <a:picLocks noGrp="1" noChangeAspect="1"/>
          </p:cNvPicPr>
          <p:nvPr>
            <p:ph idx="1"/>
          </p:nvPr>
        </p:nvPicPr>
        <p:blipFill>
          <a:blip r:embed="rId2" cstate="print"/>
          <a:stretch>
            <a:fillRect/>
          </a:stretch>
        </p:blipFill>
        <p:spPr>
          <a:xfrm>
            <a:off x="4563836" y="1288242"/>
            <a:ext cx="4100104" cy="2754757"/>
          </a:xfrm>
          <a:prstGeom prst="rect">
            <a:avLst/>
          </a:prstGeom>
        </p:spPr>
      </p:pic>
    </p:spTree>
    <p:extLst>
      <p:ext uri="{BB962C8B-B14F-4D97-AF65-F5344CB8AC3E}">
        <p14:creationId xmlns:p14="http://schemas.microsoft.com/office/powerpoint/2010/main" xmlns="" val="3067334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xmlns="" id="{07C420FE-6327-4119-9E63-7B68A6E62B5C}"/>
              </a:ext>
            </a:extLst>
          </p:cNvPr>
          <p:cNvPicPr>
            <a:picLocks noGrp="1" noChangeAspect="1"/>
          </p:cNvPicPr>
          <p:nvPr>
            <p:ph idx="1"/>
          </p:nvPr>
        </p:nvPicPr>
        <p:blipFill>
          <a:blip r:embed="rId2" cstate="print"/>
          <a:stretch>
            <a:fillRect/>
          </a:stretch>
        </p:blipFill>
        <p:spPr>
          <a:xfrm>
            <a:off x="608351" y="625506"/>
            <a:ext cx="2819401" cy="4407619"/>
          </a:xfrm>
          <a:prstGeom prst="rect">
            <a:avLst/>
          </a:prstGeom>
        </p:spPr>
      </p:pic>
      <p:pic>
        <p:nvPicPr>
          <p:cNvPr id="5" name="Picture 4">
            <a:extLst>
              <a:ext uri="{FF2B5EF4-FFF2-40B4-BE49-F238E27FC236}">
                <a16:creationId xmlns:a16="http://schemas.microsoft.com/office/drawing/2014/main" xmlns="" id="{06AA37E7-CBCC-4A63-9157-AD0668BFFC29}"/>
              </a:ext>
            </a:extLst>
          </p:cNvPr>
          <p:cNvPicPr>
            <a:picLocks noChangeAspect="1"/>
          </p:cNvPicPr>
          <p:nvPr/>
        </p:nvPicPr>
        <p:blipFill>
          <a:blip r:embed="rId3" cstate="print"/>
          <a:stretch>
            <a:fillRect/>
          </a:stretch>
        </p:blipFill>
        <p:spPr>
          <a:xfrm>
            <a:off x="5562600" y="761999"/>
            <a:ext cx="2819401" cy="4271125"/>
          </a:xfrm>
          <a:prstGeom prst="rect">
            <a:avLst/>
          </a:prstGeom>
        </p:spPr>
      </p:pic>
      <p:sp>
        <p:nvSpPr>
          <p:cNvPr id="6" name="Rectangle 5">
            <a:extLst>
              <a:ext uri="{FF2B5EF4-FFF2-40B4-BE49-F238E27FC236}">
                <a16:creationId xmlns:a16="http://schemas.microsoft.com/office/drawing/2014/main" xmlns="" id="{A77BF603-3828-48C2-8899-0F693CFE7050}"/>
              </a:ext>
            </a:extLst>
          </p:cNvPr>
          <p:cNvSpPr/>
          <p:nvPr/>
        </p:nvSpPr>
        <p:spPr>
          <a:xfrm>
            <a:off x="381000" y="5380367"/>
            <a:ext cx="4572000" cy="923330"/>
          </a:xfrm>
          <a:prstGeom prst="rect">
            <a:avLst/>
          </a:prstGeom>
        </p:spPr>
        <p:txBody>
          <a:bodyPr>
            <a:spAutoFit/>
          </a:bodyPr>
          <a:lstStyle/>
          <a:p>
            <a:r>
              <a:rPr lang="en-US" dirty="0">
                <a:latin typeface="Frutiger-Roman"/>
              </a:rPr>
              <a:t>Some commonly used representations</a:t>
            </a:r>
          </a:p>
          <a:p>
            <a:r>
              <a:rPr lang="en-US" dirty="0">
                <a:latin typeface="Frutiger-Roman"/>
              </a:rPr>
              <a:t>of the staggered conformation</a:t>
            </a:r>
          </a:p>
          <a:p>
            <a:r>
              <a:rPr lang="en-US" dirty="0">
                <a:latin typeface="Frutiger-Roman"/>
              </a:rPr>
              <a:t>of ethane.</a:t>
            </a:r>
            <a:endParaRPr lang="en-US" dirty="0"/>
          </a:p>
        </p:txBody>
      </p:sp>
      <p:sp>
        <p:nvSpPr>
          <p:cNvPr id="7" name="Rectangle 6">
            <a:extLst>
              <a:ext uri="{FF2B5EF4-FFF2-40B4-BE49-F238E27FC236}">
                <a16:creationId xmlns:a16="http://schemas.microsoft.com/office/drawing/2014/main" xmlns="" id="{9FECB080-A997-4115-892A-BB128A677C41}"/>
              </a:ext>
            </a:extLst>
          </p:cNvPr>
          <p:cNvSpPr/>
          <p:nvPr/>
        </p:nvSpPr>
        <p:spPr>
          <a:xfrm>
            <a:off x="4605728" y="5384115"/>
            <a:ext cx="4572000" cy="923330"/>
          </a:xfrm>
          <a:prstGeom prst="rect">
            <a:avLst/>
          </a:prstGeom>
        </p:spPr>
        <p:txBody>
          <a:bodyPr>
            <a:spAutoFit/>
          </a:bodyPr>
          <a:lstStyle/>
          <a:p>
            <a:r>
              <a:rPr lang="en-US" dirty="0">
                <a:latin typeface="Frutiger-Roman"/>
              </a:rPr>
              <a:t>Some commonly used representations</a:t>
            </a:r>
          </a:p>
          <a:p>
            <a:r>
              <a:rPr lang="en-US" dirty="0">
                <a:latin typeface="Frutiger-Roman"/>
              </a:rPr>
              <a:t>of the eclipsed conformation</a:t>
            </a:r>
          </a:p>
          <a:p>
            <a:r>
              <a:rPr lang="en-US" dirty="0">
                <a:latin typeface="Frutiger-Roman"/>
              </a:rPr>
              <a:t>of ethane.</a:t>
            </a:r>
            <a:endParaRPr lang="en-US" dirty="0"/>
          </a:p>
        </p:txBody>
      </p:sp>
    </p:spTree>
    <p:extLst>
      <p:ext uri="{BB962C8B-B14F-4D97-AF65-F5344CB8AC3E}">
        <p14:creationId xmlns:p14="http://schemas.microsoft.com/office/powerpoint/2010/main" xmlns="" val="8840480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Freeform: Shape 18">
            <a:extLst>
              <a:ext uri="{FF2B5EF4-FFF2-40B4-BE49-F238E27FC236}">
                <a16:creationId xmlns:a16="http://schemas.microsoft.com/office/drawing/2014/main" xmlns="" id="{F60FCA6E-0894-46CD-BD49-5955A51E008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123966" y="5346696"/>
            <a:ext cx="4020034" cy="1511304"/>
          </a:xfrm>
          <a:custGeom>
            <a:avLst/>
            <a:gdLst>
              <a:gd name="connsiteX0" fmla="*/ 4545473 w 5360045"/>
              <a:gd name="connsiteY0" fmla="*/ 0 h 1511304"/>
              <a:gd name="connsiteX1" fmla="*/ 5360045 w 5360045"/>
              <a:gd name="connsiteY1" fmla="*/ 0 h 1511304"/>
              <a:gd name="connsiteX2" fmla="*/ 5360045 w 5360045"/>
              <a:gd name="connsiteY2" fmla="*/ 1046730 h 1511304"/>
              <a:gd name="connsiteX3" fmla="*/ 5360045 w 5360045"/>
              <a:gd name="connsiteY3" fmla="*/ 1508760 h 1511304"/>
              <a:gd name="connsiteX4" fmla="*/ 5360045 w 5360045"/>
              <a:gd name="connsiteY4" fmla="*/ 1511304 h 1511304"/>
              <a:gd name="connsiteX5" fmla="*/ 4545474 w 5360045"/>
              <a:gd name="connsiteY5" fmla="*/ 1511304 h 1511304"/>
              <a:gd name="connsiteX6" fmla="*/ 2525897 w 5360045"/>
              <a:gd name="connsiteY6" fmla="*/ 1511304 h 1511304"/>
              <a:gd name="connsiteX7" fmla="*/ 0 w 5360045"/>
              <a:gd name="connsiteY7" fmla="*/ 1511304 h 1511304"/>
              <a:gd name="connsiteX8" fmla="*/ 697617 w 5360045"/>
              <a:gd name="connsiteY8" fmla="*/ 3 h 1511304"/>
              <a:gd name="connsiteX9" fmla="*/ 4545473 w 5360045"/>
              <a:gd name="connsiteY9" fmla="*/ 3 h 151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60045" h="1511304">
                <a:moveTo>
                  <a:pt x="4545473" y="0"/>
                </a:moveTo>
                <a:lnTo>
                  <a:pt x="5360045" y="0"/>
                </a:lnTo>
                <a:lnTo>
                  <a:pt x="5360045" y="1046730"/>
                </a:lnTo>
                <a:lnTo>
                  <a:pt x="5360045" y="1508760"/>
                </a:lnTo>
                <a:lnTo>
                  <a:pt x="5360045" y="1511304"/>
                </a:lnTo>
                <a:lnTo>
                  <a:pt x="4545474" y="1511304"/>
                </a:lnTo>
                <a:lnTo>
                  <a:pt x="2525897" y="1511304"/>
                </a:lnTo>
                <a:lnTo>
                  <a:pt x="0" y="1511304"/>
                </a:lnTo>
                <a:lnTo>
                  <a:pt x="697617" y="3"/>
                </a:lnTo>
                <a:lnTo>
                  <a:pt x="4545473" y="3"/>
                </a:lnTo>
                <a:close/>
              </a:path>
            </a:pathLst>
          </a:custGeom>
          <a:solidFill>
            <a:schemeClr val="tx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Shape 20">
            <a:extLst>
              <a:ext uri="{FF2B5EF4-FFF2-40B4-BE49-F238E27FC236}">
                <a16:creationId xmlns:a16="http://schemas.microsoft.com/office/drawing/2014/main" xmlns="" id="{E78C6E4B-A1F1-4B6C-97EC-BE997495D6A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5346694"/>
            <a:ext cx="5509953" cy="1511306"/>
          </a:xfrm>
          <a:custGeom>
            <a:avLst/>
            <a:gdLst>
              <a:gd name="connsiteX0" fmla="*/ 0 w 7346605"/>
              <a:gd name="connsiteY0" fmla="*/ 0 h 1511306"/>
              <a:gd name="connsiteX1" fmla="*/ 239486 w 7346605"/>
              <a:gd name="connsiteY1" fmla="*/ 0 h 1511306"/>
              <a:gd name="connsiteX2" fmla="*/ 1209568 w 7346605"/>
              <a:gd name="connsiteY2" fmla="*/ 0 h 1511306"/>
              <a:gd name="connsiteX3" fmla="*/ 2405743 w 7346605"/>
              <a:gd name="connsiteY3" fmla="*/ 0 h 1511306"/>
              <a:gd name="connsiteX4" fmla="*/ 2405743 w 7346605"/>
              <a:gd name="connsiteY4" fmla="*/ 2544 h 1511306"/>
              <a:gd name="connsiteX5" fmla="*/ 2801131 w 7346605"/>
              <a:gd name="connsiteY5" fmla="*/ 2544 h 1511306"/>
              <a:gd name="connsiteX6" fmla="*/ 2801131 w 7346605"/>
              <a:gd name="connsiteY6" fmla="*/ 0 h 1511306"/>
              <a:gd name="connsiteX7" fmla="*/ 7346605 w 7346605"/>
              <a:gd name="connsiteY7" fmla="*/ 0 h 1511306"/>
              <a:gd name="connsiteX8" fmla="*/ 6648988 w 7346605"/>
              <a:gd name="connsiteY8" fmla="*/ 1511301 h 1511306"/>
              <a:gd name="connsiteX9" fmla="*/ 2801132 w 7346605"/>
              <a:gd name="connsiteY9" fmla="*/ 1511301 h 1511306"/>
              <a:gd name="connsiteX10" fmla="*/ 2801132 w 7346605"/>
              <a:gd name="connsiteY10" fmla="*/ 1511304 h 1511306"/>
              <a:gd name="connsiteX11" fmla="*/ 2405743 w 7346605"/>
              <a:gd name="connsiteY11" fmla="*/ 1511304 h 1511306"/>
              <a:gd name="connsiteX12" fmla="*/ 2405743 w 7346605"/>
              <a:gd name="connsiteY12" fmla="*/ 1511306 h 1511306"/>
              <a:gd name="connsiteX13" fmla="*/ 1333411 w 7346605"/>
              <a:gd name="connsiteY13" fmla="*/ 1511306 h 1511306"/>
              <a:gd name="connsiteX14" fmla="*/ 1219208 w 7346605"/>
              <a:gd name="connsiteY14" fmla="*/ 1511306 h 1511306"/>
              <a:gd name="connsiteX15" fmla="*/ 1209568 w 7346605"/>
              <a:gd name="connsiteY15" fmla="*/ 1511306 h 1511306"/>
              <a:gd name="connsiteX16" fmla="*/ 239486 w 7346605"/>
              <a:gd name="connsiteY16" fmla="*/ 1511306 h 1511306"/>
              <a:gd name="connsiteX17" fmla="*/ 0 w 7346605"/>
              <a:gd name="connsiteY17" fmla="*/ 1511306 h 151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346605" h="1511306">
                <a:moveTo>
                  <a:pt x="0" y="0"/>
                </a:moveTo>
                <a:lnTo>
                  <a:pt x="239486" y="0"/>
                </a:lnTo>
                <a:lnTo>
                  <a:pt x="1209568" y="0"/>
                </a:lnTo>
                <a:lnTo>
                  <a:pt x="2405743" y="0"/>
                </a:lnTo>
                <a:lnTo>
                  <a:pt x="2405743" y="2544"/>
                </a:lnTo>
                <a:lnTo>
                  <a:pt x="2801131" y="2544"/>
                </a:lnTo>
                <a:lnTo>
                  <a:pt x="2801131" y="0"/>
                </a:lnTo>
                <a:lnTo>
                  <a:pt x="7346605" y="0"/>
                </a:lnTo>
                <a:lnTo>
                  <a:pt x="6648988" y="1511301"/>
                </a:lnTo>
                <a:lnTo>
                  <a:pt x="2801132" y="1511301"/>
                </a:lnTo>
                <a:lnTo>
                  <a:pt x="2801132" y="1511304"/>
                </a:lnTo>
                <a:lnTo>
                  <a:pt x="2405743" y="1511304"/>
                </a:lnTo>
                <a:lnTo>
                  <a:pt x="2405743" y="1511306"/>
                </a:lnTo>
                <a:lnTo>
                  <a:pt x="1333411" y="1511306"/>
                </a:lnTo>
                <a:lnTo>
                  <a:pt x="1219208" y="1511306"/>
                </a:lnTo>
                <a:lnTo>
                  <a:pt x="1209568" y="1511306"/>
                </a:lnTo>
                <a:lnTo>
                  <a:pt x="239486" y="1511306"/>
                </a:lnTo>
                <a:lnTo>
                  <a:pt x="0" y="151130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xmlns="" id="{6FC572E6-8485-4774-94A9-789C229AE1E5}"/>
              </a:ext>
            </a:extLst>
          </p:cNvPr>
          <p:cNvPicPr>
            <a:picLocks noChangeAspect="1"/>
          </p:cNvPicPr>
          <p:nvPr/>
        </p:nvPicPr>
        <p:blipFill>
          <a:blip r:embed="rId2" cstate="print"/>
          <a:stretch>
            <a:fillRect/>
          </a:stretch>
        </p:blipFill>
        <p:spPr>
          <a:xfrm>
            <a:off x="141038" y="1828800"/>
            <a:ext cx="5509953" cy="2285999"/>
          </a:xfrm>
          <a:prstGeom prst="rect">
            <a:avLst/>
          </a:prstGeom>
        </p:spPr>
      </p:pic>
      <p:sp>
        <p:nvSpPr>
          <p:cNvPr id="3" name="Content Placeholder 2">
            <a:extLst>
              <a:ext uri="{FF2B5EF4-FFF2-40B4-BE49-F238E27FC236}">
                <a16:creationId xmlns:a16="http://schemas.microsoft.com/office/drawing/2014/main" xmlns="" id="{9276E08F-A738-4E8F-BC21-A81F7925379D}"/>
              </a:ext>
            </a:extLst>
          </p:cNvPr>
          <p:cNvSpPr>
            <a:spLocks noGrp="1"/>
          </p:cNvSpPr>
          <p:nvPr>
            <p:ph idx="1"/>
          </p:nvPr>
        </p:nvSpPr>
        <p:spPr>
          <a:xfrm>
            <a:off x="5650991" y="965199"/>
            <a:ext cx="3006076" cy="4020458"/>
          </a:xfrm>
        </p:spPr>
        <p:txBody>
          <a:bodyPr anchor="ctr">
            <a:normAutofit/>
          </a:bodyPr>
          <a:lstStyle/>
          <a:p>
            <a:pPr algn="just"/>
            <a:r>
              <a:rPr lang="en-US" sz="1400" b="1" dirty="0"/>
              <a:t>Sawhorse representation: </a:t>
            </a:r>
            <a:r>
              <a:rPr lang="en-US" sz="1400" dirty="0"/>
              <a:t>The spatial orientation are indicated by employing heavy tapered lines for substituents coming out of the page, normal lines for substituents in the plane of the page, and dashed lines for substituents going back behind the plane of the page.</a:t>
            </a:r>
          </a:p>
          <a:p>
            <a:pPr algn="just"/>
            <a:r>
              <a:rPr lang="en-US" sz="1400" b="1" dirty="0"/>
              <a:t>Newman projection: </a:t>
            </a:r>
            <a:r>
              <a:rPr lang="en-US" sz="1400" dirty="0"/>
              <a:t>in this representation one views the carbon-carbon bond directly end-on and represents the two carbon atoms by a circle. Lines going to the center of the circle represent substituents on the front carbon, and lines going to the edge of the circle represent substituents on the rear carbon.</a:t>
            </a:r>
          </a:p>
        </p:txBody>
      </p:sp>
    </p:spTree>
    <p:extLst>
      <p:ext uri="{BB962C8B-B14F-4D97-AF65-F5344CB8AC3E}">
        <p14:creationId xmlns:p14="http://schemas.microsoft.com/office/powerpoint/2010/main" xmlns="" val="34881300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241173" y="320040"/>
            <a:ext cx="8661654"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xmlns=""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3490722"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xmlns="" id="{2C664837-AE0E-45AF-811E-C10D80B08E55}"/>
              </a:ext>
            </a:extLst>
          </p:cNvPr>
          <p:cNvSpPr>
            <a:spLocks noGrp="1"/>
          </p:cNvSpPr>
          <p:nvPr>
            <p:ph idx="1"/>
          </p:nvPr>
        </p:nvSpPr>
        <p:spPr>
          <a:xfrm>
            <a:off x="3732023" y="963877"/>
            <a:ext cx="4783327" cy="4930246"/>
          </a:xfrm>
        </p:spPr>
        <p:txBody>
          <a:bodyPr anchor="ctr">
            <a:normAutofit/>
          </a:bodyPr>
          <a:lstStyle/>
          <a:p>
            <a:pPr algn="just"/>
            <a:r>
              <a:rPr lang="en-US" dirty="0"/>
              <a:t>The structural feature that above figures illustrate is the spatial relationship between atoms on adjacent carbon atoms. </a:t>
            </a:r>
          </a:p>
          <a:p>
            <a:pPr algn="just"/>
            <a:r>
              <a:rPr lang="en-US" dirty="0"/>
              <a:t>Each H-C-C-H unit in ethane is characterized by a </a:t>
            </a:r>
            <a:r>
              <a:rPr lang="en-US" i="1" dirty="0"/>
              <a:t>torsion angle </a:t>
            </a:r>
            <a:r>
              <a:rPr lang="en-US" dirty="0"/>
              <a:t>or </a:t>
            </a:r>
            <a:r>
              <a:rPr lang="en-US" i="1" dirty="0"/>
              <a:t>dihedral angle, </a:t>
            </a:r>
            <a:r>
              <a:rPr lang="en-US" dirty="0"/>
              <a:t>which is the angle between the H-C-C plane and the C-C-H plane. </a:t>
            </a:r>
          </a:p>
          <a:p>
            <a:pPr algn="just"/>
            <a:r>
              <a:rPr lang="en-US" dirty="0"/>
              <a:t>The torsion angle is easily seen in a Newman projection of ethane as the angle between C-H bonds of adjacent carbons.</a:t>
            </a:r>
          </a:p>
        </p:txBody>
      </p:sp>
    </p:spTree>
    <p:extLst>
      <p:ext uri="{BB962C8B-B14F-4D97-AF65-F5344CB8AC3E}">
        <p14:creationId xmlns:p14="http://schemas.microsoft.com/office/powerpoint/2010/main" xmlns="" val="16194624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730B47-12EE-45C0-B1B1-1D31CD61B60E}"/>
              </a:ext>
            </a:extLst>
          </p:cNvPr>
          <p:cNvSpPr>
            <a:spLocks noGrp="1"/>
          </p:cNvSpPr>
          <p:nvPr>
            <p:ph type="title"/>
          </p:nvPr>
        </p:nvSpPr>
        <p:spPr/>
        <p:txBody>
          <a:bodyPr/>
          <a:lstStyle/>
          <a:p>
            <a:r>
              <a:rPr lang="en-US" dirty="0"/>
              <a:t>Torsion Angle</a:t>
            </a:r>
          </a:p>
        </p:txBody>
      </p:sp>
      <p:pic>
        <p:nvPicPr>
          <p:cNvPr id="4" name="Content Placeholder 3">
            <a:extLst>
              <a:ext uri="{FF2B5EF4-FFF2-40B4-BE49-F238E27FC236}">
                <a16:creationId xmlns:a16="http://schemas.microsoft.com/office/drawing/2014/main" xmlns="" id="{3B9A3CB6-78B6-4CEB-ABEA-BAAA2EF37C73}"/>
              </a:ext>
            </a:extLst>
          </p:cNvPr>
          <p:cNvPicPr>
            <a:picLocks noGrp="1" noChangeAspect="1"/>
          </p:cNvPicPr>
          <p:nvPr>
            <p:ph idx="1"/>
          </p:nvPr>
        </p:nvPicPr>
        <p:blipFill>
          <a:blip r:embed="rId2" cstate="print"/>
          <a:stretch>
            <a:fillRect/>
          </a:stretch>
        </p:blipFill>
        <p:spPr>
          <a:xfrm>
            <a:off x="1219200" y="1676400"/>
            <a:ext cx="6324600" cy="2133600"/>
          </a:xfrm>
          <a:prstGeom prst="rect">
            <a:avLst/>
          </a:prstGeom>
        </p:spPr>
      </p:pic>
      <p:sp>
        <p:nvSpPr>
          <p:cNvPr id="5" name="Rectangle 4">
            <a:extLst>
              <a:ext uri="{FF2B5EF4-FFF2-40B4-BE49-F238E27FC236}">
                <a16:creationId xmlns:a16="http://schemas.microsoft.com/office/drawing/2014/main" xmlns="" id="{B323C88C-4A16-493B-BDDC-CE283E20BA95}"/>
              </a:ext>
            </a:extLst>
          </p:cNvPr>
          <p:cNvSpPr/>
          <p:nvPr/>
        </p:nvSpPr>
        <p:spPr>
          <a:xfrm>
            <a:off x="1074295" y="4086251"/>
            <a:ext cx="7612505" cy="1200329"/>
          </a:xfrm>
          <a:prstGeom prst="rect">
            <a:avLst/>
          </a:prstGeom>
        </p:spPr>
        <p:txBody>
          <a:bodyPr wrap="square">
            <a:spAutoFit/>
          </a:bodyPr>
          <a:lstStyle/>
          <a:p>
            <a:pPr algn="just"/>
            <a:r>
              <a:rPr lang="en-US" dirty="0">
                <a:latin typeface="Times New Roman" panose="02020603050405020304" pitchFamily="18" charset="0"/>
              </a:rPr>
              <a:t>Eclipsed bonds are characterized by a torsion angle of 0°. When the torsion angle is approximately 60°, we say that the spatial relationship is </a:t>
            </a:r>
            <a:r>
              <a:rPr lang="en-US" b="1" dirty="0">
                <a:latin typeface="Times New Roman" panose="02020603050405020304" pitchFamily="18" charset="0"/>
              </a:rPr>
              <a:t>gauche; </a:t>
            </a:r>
            <a:r>
              <a:rPr lang="en-US" dirty="0">
                <a:latin typeface="Times New Roman" panose="02020603050405020304" pitchFamily="18" charset="0"/>
              </a:rPr>
              <a:t>and when it is 180° we say that it is </a:t>
            </a:r>
            <a:r>
              <a:rPr lang="en-US" b="1" dirty="0">
                <a:latin typeface="Times New Roman" panose="02020603050405020304" pitchFamily="18" charset="0"/>
              </a:rPr>
              <a:t>anti. </a:t>
            </a:r>
            <a:r>
              <a:rPr lang="en-US" dirty="0">
                <a:latin typeface="Times New Roman" panose="02020603050405020304" pitchFamily="18" charset="0"/>
              </a:rPr>
              <a:t>Staggered conformations have only gauche or anti relationships between bonds on adjacent atoms.</a:t>
            </a:r>
            <a:endParaRPr lang="en-US" dirty="0"/>
          </a:p>
        </p:txBody>
      </p:sp>
    </p:spTree>
    <p:extLst>
      <p:ext uri="{BB962C8B-B14F-4D97-AF65-F5344CB8AC3E}">
        <p14:creationId xmlns:p14="http://schemas.microsoft.com/office/powerpoint/2010/main" xmlns="" val="3564906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xmlns="" id="{047C8CCB-F95D-4249-92DD-651249D3535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510167" cy="685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xmlns="" id="{798C2217-1120-4E06-B42D-0AD9F55D8E5B}"/>
              </a:ext>
            </a:extLst>
          </p:cNvPr>
          <p:cNvPicPr>
            <a:picLocks noGrp="1" noChangeAspect="1"/>
          </p:cNvPicPr>
          <p:nvPr>
            <p:ph idx="1"/>
          </p:nvPr>
        </p:nvPicPr>
        <p:blipFill>
          <a:blip r:embed="rId2" cstate="print"/>
          <a:stretch>
            <a:fillRect/>
          </a:stretch>
        </p:blipFill>
        <p:spPr>
          <a:xfrm>
            <a:off x="2819400" y="1447800"/>
            <a:ext cx="6096000" cy="3241595"/>
          </a:xfrm>
          <a:prstGeom prst="rect">
            <a:avLst/>
          </a:prstGeom>
        </p:spPr>
      </p:pic>
      <p:sp>
        <p:nvSpPr>
          <p:cNvPr id="14" name="Title 1">
            <a:extLst>
              <a:ext uri="{FF2B5EF4-FFF2-40B4-BE49-F238E27FC236}">
                <a16:creationId xmlns:a16="http://schemas.microsoft.com/office/drawing/2014/main" xmlns="" id="{1027B177-90CF-49A7-8670-2D0F39650E8B}"/>
              </a:ext>
            </a:extLst>
          </p:cNvPr>
          <p:cNvSpPr>
            <a:spLocks noGrp="1"/>
          </p:cNvSpPr>
          <p:nvPr>
            <p:ph type="title"/>
          </p:nvPr>
        </p:nvSpPr>
        <p:spPr>
          <a:xfrm>
            <a:off x="480060" y="2074363"/>
            <a:ext cx="2064265" cy="2709275"/>
          </a:xfrm>
          <a:prstGeom prst="ellipse">
            <a:avLst/>
          </a:prstGeom>
          <a:solidFill>
            <a:schemeClr val="tx1">
              <a:lumMod val="85000"/>
              <a:lumOff val="15000"/>
            </a:schemeClr>
          </a:solidFill>
          <a:ln w="174625" cmpd="thinThick">
            <a:solidFill>
              <a:schemeClr val="tx1">
                <a:lumMod val="85000"/>
                <a:lumOff val="15000"/>
              </a:schemeClr>
            </a:solidFill>
          </a:ln>
        </p:spPr>
        <p:txBody>
          <a:bodyPr vert="horz" lIns="91440" tIns="45720" rIns="91440" bIns="45720" rtlCol="0" anchor="ctr">
            <a:normAutofit/>
          </a:bodyPr>
          <a:lstStyle/>
          <a:p>
            <a:pPr algn="ctr" defTabSz="914400"/>
            <a:r>
              <a:rPr lang="en-US" sz="2300" kern="1200" dirty="0">
                <a:solidFill>
                  <a:schemeClr val="bg1"/>
                </a:solidFill>
                <a:latin typeface="+mj-lt"/>
                <a:ea typeface="+mj-ea"/>
                <a:cs typeface="+mj-cs"/>
              </a:rPr>
              <a:t>Types of Strain</a:t>
            </a:r>
          </a:p>
        </p:txBody>
      </p:sp>
    </p:spTree>
    <p:extLst>
      <p:ext uri="{BB962C8B-B14F-4D97-AF65-F5344CB8AC3E}">
        <p14:creationId xmlns:p14="http://schemas.microsoft.com/office/powerpoint/2010/main" xmlns="" val="20217792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8024F29-6EF6-400D-9E0D-DEFAAD4EBCBF}"/>
              </a:ext>
            </a:extLst>
          </p:cNvPr>
          <p:cNvSpPr>
            <a:spLocks noGrp="1"/>
          </p:cNvSpPr>
          <p:nvPr>
            <p:ph type="title"/>
          </p:nvPr>
        </p:nvSpPr>
        <p:spPr/>
        <p:txBody>
          <a:bodyPr/>
          <a:lstStyle/>
          <a:p>
            <a:r>
              <a:rPr lang="en-US" dirty="0"/>
              <a:t>Torsional Strain Energy</a:t>
            </a:r>
          </a:p>
        </p:txBody>
      </p:sp>
      <p:sp>
        <p:nvSpPr>
          <p:cNvPr id="3" name="Content Placeholder 2">
            <a:extLst>
              <a:ext uri="{FF2B5EF4-FFF2-40B4-BE49-F238E27FC236}">
                <a16:creationId xmlns:a16="http://schemas.microsoft.com/office/drawing/2014/main" xmlns="" id="{C60AA243-17CD-4E69-A00C-4B6F69D7AB9F}"/>
              </a:ext>
            </a:extLst>
          </p:cNvPr>
          <p:cNvSpPr>
            <a:spLocks noGrp="1"/>
          </p:cNvSpPr>
          <p:nvPr>
            <p:ph idx="1"/>
          </p:nvPr>
        </p:nvSpPr>
        <p:spPr/>
        <p:txBody>
          <a:bodyPr/>
          <a:lstStyle/>
          <a:p>
            <a:pPr algn="just"/>
            <a:r>
              <a:rPr lang="en-US" dirty="0"/>
              <a:t>Force that opposes rotation due to the repulsion of bonding electrons</a:t>
            </a:r>
          </a:p>
          <a:p>
            <a:pPr algn="just"/>
            <a:endParaRPr lang="en-US" dirty="0"/>
          </a:p>
          <a:p>
            <a:pPr algn="just"/>
            <a:r>
              <a:rPr lang="en-US" dirty="0"/>
              <a:t> We do not observe perfectly free rotation</a:t>
            </a:r>
          </a:p>
          <a:p>
            <a:pPr algn="just"/>
            <a:r>
              <a:rPr lang="en-US" dirty="0"/>
              <a:t> There is a barrier to rotation, and some</a:t>
            </a:r>
          </a:p>
          <a:p>
            <a:pPr algn="just"/>
            <a:r>
              <a:rPr lang="en-US" dirty="0"/>
              <a:t> conformers are more stable than others</a:t>
            </a:r>
          </a:p>
          <a:p>
            <a:pPr algn="just"/>
            <a:r>
              <a:rPr lang="en-US" dirty="0"/>
              <a:t> Small energy barrier easily overcome at RT</a:t>
            </a:r>
          </a:p>
          <a:p>
            <a:pPr marL="0" indent="0" algn="just">
              <a:buNone/>
            </a:pPr>
            <a:r>
              <a:rPr lang="en-US" b="1" dirty="0"/>
              <a:t>Each eclipsed H-H costs 4 kJ/</a:t>
            </a:r>
            <a:r>
              <a:rPr lang="en-US" b="1" dirty="0" err="1"/>
              <a:t>mol</a:t>
            </a:r>
            <a:r>
              <a:rPr lang="en-US" b="1" dirty="0"/>
              <a:t> of Torsional Energy</a:t>
            </a:r>
            <a:endParaRPr lang="en-US" dirty="0"/>
          </a:p>
        </p:txBody>
      </p:sp>
    </p:spTree>
    <p:extLst>
      <p:ext uri="{BB962C8B-B14F-4D97-AF65-F5344CB8AC3E}">
        <p14:creationId xmlns:p14="http://schemas.microsoft.com/office/powerpoint/2010/main" xmlns="" val="39952968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2DB073-E398-4B6E-97D5-5565315B2306}"/>
              </a:ext>
            </a:extLst>
          </p:cNvPr>
          <p:cNvSpPr>
            <a:spLocks noGrp="1"/>
          </p:cNvSpPr>
          <p:nvPr>
            <p:ph type="title"/>
          </p:nvPr>
        </p:nvSpPr>
        <p:spPr>
          <a:xfrm>
            <a:off x="417399" y="643467"/>
            <a:ext cx="8408193" cy="744836"/>
          </a:xfrm>
        </p:spPr>
        <p:txBody>
          <a:bodyPr vert="horz" lIns="91440" tIns="45720" rIns="91440" bIns="45720" rtlCol="0" anchor="ctr">
            <a:normAutofit/>
          </a:bodyPr>
          <a:lstStyle/>
          <a:p>
            <a:pPr>
              <a:lnSpc>
                <a:spcPct val="90000"/>
              </a:lnSpc>
            </a:pPr>
            <a:r>
              <a:rPr lang="en-US" sz="2800" kern="1200" dirty="0">
                <a:solidFill>
                  <a:schemeClr val="bg1"/>
                </a:solidFill>
                <a:latin typeface="+mj-lt"/>
                <a:ea typeface="+mj-ea"/>
                <a:cs typeface="+mj-cs"/>
              </a:rPr>
              <a:t>Potential energy diagram</a:t>
            </a:r>
          </a:p>
        </p:txBody>
      </p:sp>
      <p:pic>
        <p:nvPicPr>
          <p:cNvPr id="4" name="Content Placeholder 3">
            <a:extLst>
              <a:ext uri="{FF2B5EF4-FFF2-40B4-BE49-F238E27FC236}">
                <a16:creationId xmlns:a16="http://schemas.microsoft.com/office/drawing/2014/main" xmlns="" id="{B068999A-A7F5-4968-9FFA-AE18CE73625B}"/>
              </a:ext>
            </a:extLst>
          </p:cNvPr>
          <p:cNvPicPr>
            <a:picLocks noGrp="1" noChangeAspect="1"/>
          </p:cNvPicPr>
          <p:nvPr>
            <p:ph idx="1"/>
          </p:nvPr>
        </p:nvPicPr>
        <p:blipFill>
          <a:blip r:embed="rId2" cstate="print"/>
          <a:stretch>
            <a:fillRect/>
          </a:stretch>
        </p:blipFill>
        <p:spPr>
          <a:xfrm>
            <a:off x="653746" y="1675227"/>
            <a:ext cx="7836507" cy="4039773"/>
          </a:xfrm>
          <a:prstGeom prst="rect">
            <a:avLst/>
          </a:prstGeom>
        </p:spPr>
      </p:pic>
      <p:sp>
        <p:nvSpPr>
          <p:cNvPr id="5" name="Rectangle 4">
            <a:extLst>
              <a:ext uri="{FF2B5EF4-FFF2-40B4-BE49-F238E27FC236}">
                <a16:creationId xmlns:a16="http://schemas.microsoft.com/office/drawing/2014/main" xmlns="" id="{AEEC36BC-28DB-42EC-9C40-4A2B12CB821A}"/>
              </a:ext>
            </a:extLst>
          </p:cNvPr>
          <p:cNvSpPr/>
          <p:nvPr/>
        </p:nvSpPr>
        <p:spPr>
          <a:xfrm>
            <a:off x="914400" y="5894685"/>
            <a:ext cx="7575853" cy="923330"/>
          </a:xfrm>
          <a:prstGeom prst="rect">
            <a:avLst/>
          </a:prstGeom>
        </p:spPr>
        <p:txBody>
          <a:bodyPr wrap="square">
            <a:spAutoFit/>
          </a:bodyPr>
          <a:lstStyle/>
          <a:p>
            <a:pPr algn="just"/>
            <a:r>
              <a:rPr lang="en-US" dirty="0">
                <a:latin typeface="Frutiger-Roman"/>
              </a:rPr>
              <a:t>Potential energy diagram for rotation about the carbon – carbon bond in ethane. Two of the hydrogens are shown in red and four in green so as to indicate more clearly the bond rotation</a:t>
            </a:r>
            <a:endParaRPr lang="en-US" dirty="0"/>
          </a:p>
        </p:txBody>
      </p:sp>
    </p:spTree>
    <p:extLst>
      <p:ext uri="{BB962C8B-B14F-4D97-AF65-F5344CB8AC3E}">
        <p14:creationId xmlns:p14="http://schemas.microsoft.com/office/powerpoint/2010/main" xmlns="" val="36359505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32BC26D8-82FB-445E-AA49-62A77D7C1EE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xmlns="" id="{CB44330D-EA18-4254-AA95-EB49948539B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xmlns="" id="{6932BBA7-496F-49D8-898B-53BFB3B8B5F7}"/>
              </a:ext>
            </a:extLst>
          </p:cNvPr>
          <p:cNvPicPr>
            <a:picLocks noGrp="1" noChangeAspect="1"/>
          </p:cNvPicPr>
          <p:nvPr>
            <p:ph idx="1"/>
          </p:nvPr>
        </p:nvPicPr>
        <p:blipFill>
          <a:blip r:embed="rId2" cstate="print"/>
          <a:stretch>
            <a:fillRect/>
          </a:stretch>
        </p:blipFill>
        <p:spPr>
          <a:xfrm>
            <a:off x="482600" y="1173412"/>
            <a:ext cx="8178799" cy="4511176"/>
          </a:xfrm>
          <a:prstGeom prst="rect">
            <a:avLst/>
          </a:prstGeom>
        </p:spPr>
      </p:pic>
    </p:spTree>
    <p:extLst>
      <p:ext uri="{BB962C8B-B14F-4D97-AF65-F5344CB8AC3E}">
        <p14:creationId xmlns:p14="http://schemas.microsoft.com/office/powerpoint/2010/main" xmlns="" val="20510734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BB3A5B-49AE-492A-AF60-162307B60C71}"/>
              </a:ext>
            </a:extLst>
          </p:cNvPr>
          <p:cNvSpPr>
            <a:spLocks noGrp="1"/>
          </p:cNvSpPr>
          <p:nvPr>
            <p:ph type="title"/>
          </p:nvPr>
        </p:nvSpPr>
        <p:spPr>
          <a:xfrm>
            <a:off x="628650" y="365127"/>
            <a:ext cx="7886700" cy="777874"/>
          </a:xfrm>
        </p:spPr>
        <p:txBody>
          <a:bodyPr/>
          <a:lstStyle/>
          <a:p>
            <a:r>
              <a:rPr lang="en-US" b="1" dirty="0"/>
              <a:t>CONFORMATIONAL ANALYSIS OF BUTANE</a:t>
            </a:r>
            <a:endParaRPr lang="en-US" dirty="0"/>
          </a:p>
        </p:txBody>
      </p:sp>
      <p:sp>
        <p:nvSpPr>
          <p:cNvPr id="3" name="Content Placeholder 2">
            <a:extLst>
              <a:ext uri="{FF2B5EF4-FFF2-40B4-BE49-F238E27FC236}">
                <a16:creationId xmlns:a16="http://schemas.microsoft.com/office/drawing/2014/main" xmlns="" id="{9591466E-4AA1-4E6A-AC08-44B191742008}"/>
              </a:ext>
            </a:extLst>
          </p:cNvPr>
          <p:cNvSpPr>
            <a:spLocks noGrp="1"/>
          </p:cNvSpPr>
          <p:nvPr>
            <p:ph idx="1"/>
          </p:nvPr>
        </p:nvSpPr>
        <p:spPr>
          <a:xfrm>
            <a:off x="628650" y="1253331"/>
            <a:ext cx="7886700" cy="5239542"/>
          </a:xfrm>
        </p:spPr>
        <p:txBody>
          <a:bodyPr>
            <a:normAutofit/>
          </a:bodyPr>
          <a:lstStyle/>
          <a:p>
            <a:pPr algn="just"/>
            <a:r>
              <a:rPr lang="en-US" dirty="0"/>
              <a:t>we consider conformations related by rotation about the bond between the middle two carbons (CH3CH2±CH2CH3). Unlike ethane, in which the staggered conformations are equivalent, two different staggered conformations occur in butane, shown in figure below.</a:t>
            </a:r>
          </a:p>
          <a:p>
            <a:pPr algn="just"/>
            <a:r>
              <a:rPr lang="en-US" dirty="0"/>
              <a:t>The methyl groups are gauche to each other in one, anti in the other. Both conformations are staggered, so are free of torsional strain, but two of the methyl hydrogens of the gauche conformation lie within 210 pm of each other.</a:t>
            </a:r>
          </a:p>
          <a:p>
            <a:pPr algn="just"/>
            <a:r>
              <a:rPr lang="en-US" dirty="0"/>
              <a:t> This distance is less than the sum of their van der Waals radii (240 pm), and there is a repulsive force between them. The destabilization of a molecule that results when two of its atoms are too close to each other is called </a:t>
            </a:r>
            <a:r>
              <a:rPr lang="en-US" b="1" dirty="0"/>
              <a:t>van der Waals strain, </a:t>
            </a:r>
            <a:r>
              <a:rPr lang="en-US" dirty="0"/>
              <a:t>or </a:t>
            </a:r>
            <a:r>
              <a:rPr lang="en-US" b="1" dirty="0"/>
              <a:t>steric hindrance </a:t>
            </a:r>
            <a:r>
              <a:rPr lang="en-US" dirty="0"/>
              <a:t>and contributes to the total steric strain.</a:t>
            </a:r>
          </a:p>
          <a:p>
            <a:pPr algn="just"/>
            <a:r>
              <a:rPr lang="en-US" dirty="0"/>
              <a:t>In the case of butane, van der Waals strain makes the gauche conformation approximately 3.2 kJ/</a:t>
            </a:r>
            <a:r>
              <a:rPr lang="en-US" dirty="0" err="1"/>
              <a:t>mol</a:t>
            </a:r>
            <a:r>
              <a:rPr lang="en-US" dirty="0"/>
              <a:t> (0.8 kcal/</a:t>
            </a:r>
            <a:r>
              <a:rPr lang="en-US" dirty="0" err="1"/>
              <a:t>mol</a:t>
            </a:r>
            <a:r>
              <a:rPr lang="en-US" dirty="0"/>
              <a:t>) less stable than the anti</a:t>
            </a:r>
          </a:p>
        </p:txBody>
      </p:sp>
    </p:spTree>
    <p:extLst>
      <p:ext uri="{BB962C8B-B14F-4D97-AF65-F5344CB8AC3E}">
        <p14:creationId xmlns:p14="http://schemas.microsoft.com/office/powerpoint/2010/main" xmlns="" val="27786930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32BC26D8-82FB-445E-AA49-62A77D7C1EE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xmlns="" id="{CB44330D-EA18-4254-AA95-EB49948539B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xmlns="" id="{B6D0BB67-7DD6-47CD-B202-4C390FDC5E61}"/>
              </a:ext>
            </a:extLst>
          </p:cNvPr>
          <p:cNvPicPr>
            <a:picLocks noGrp="1" noChangeAspect="1"/>
          </p:cNvPicPr>
          <p:nvPr>
            <p:ph idx="1"/>
          </p:nvPr>
        </p:nvPicPr>
        <p:blipFill>
          <a:blip r:embed="rId2" cstate="print"/>
          <a:stretch>
            <a:fillRect/>
          </a:stretch>
        </p:blipFill>
        <p:spPr>
          <a:xfrm>
            <a:off x="482600" y="1271954"/>
            <a:ext cx="8178799" cy="4314091"/>
          </a:xfrm>
          <a:prstGeom prst="rect">
            <a:avLst/>
          </a:prstGeom>
        </p:spPr>
      </p:pic>
    </p:spTree>
    <p:extLst>
      <p:ext uri="{BB962C8B-B14F-4D97-AF65-F5344CB8AC3E}">
        <p14:creationId xmlns:p14="http://schemas.microsoft.com/office/powerpoint/2010/main" xmlns="" val="24254327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32BC26D8-82FB-445E-AA49-62A77D7C1EE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xmlns="" id="{CB44330D-EA18-4254-AA95-EB49948539B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xmlns="" id="{591AD70B-3583-4E4C-A1D0-122EABB1F3EE}"/>
              </a:ext>
            </a:extLst>
          </p:cNvPr>
          <p:cNvPicPr>
            <a:picLocks noGrp="1" noChangeAspect="1"/>
          </p:cNvPicPr>
          <p:nvPr>
            <p:ph idx="1"/>
          </p:nvPr>
        </p:nvPicPr>
        <p:blipFill>
          <a:blip r:embed="rId2" cstate="print"/>
          <a:stretch>
            <a:fillRect/>
          </a:stretch>
        </p:blipFill>
        <p:spPr>
          <a:xfrm>
            <a:off x="482600" y="1333183"/>
            <a:ext cx="8178799" cy="4191634"/>
          </a:xfrm>
          <a:prstGeom prst="rect">
            <a:avLst/>
          </a:prstGeom>
        </p:spPr>
      </p:pic>
      <p:pic>
        <p:nvPicPr>
          <p:cNvPr id="5" name="Picture 4">
            <a:extLst>
              <a:ext uri="{FF2B5EF4-FFF2-40B4-BE49-F238E27FC236}">
                <a16:creationId xmlns:a16="http://schemas.microsoft.com/office/drawing/2014/main" xmlns="" id="{C642E871-D391-405B-813C-05F57DB32017}"/>
              </a:ext>
            </a:extLst>
          </p:cNvPr>
          <p:cNvPicPr>
            <a:picLocks noChangeAspect="1"/>
          </p:cNvPicPr>
          <p:nvPr/>
        </p:nvPicPr>
        <p:blipFill>
          <a:blip r:embed="rId3" cstate="print"/>
          <a:stretch>
            <a:fillRect/>
          </a:stretch>
        </p:blipFill>
        <p:spPr>
          <a:xfrm>
            <a:off x="482600" y="5681326"/>
            <a:ext cx="8178799" cy="522617"/>
          </a:xfrm>
          <a:prstGeom prst="rect">
            <a:avLst/>
          </a:prstGeom>
        </p:spPr>
      </p:pic>
    </p:spTree>
    <p:extLst>
      <p:ext uri="{BB962C8B-B14F-4D97-AF65-F5344CB8AC3E}">
        <p14:creationId xmlns:p14="http://schemas.microsoft.com/office/powerpoint/2010/main" xmlns="" val="18236680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xmlns="" id="{32BC26D8-82FB-445E-AA49-62A77D7C1EE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xmlns="" id="{CB44330D-EA18-4254-AA95-EB49948539B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xmlns="" id="{88F24B08-74E6-4CF0-9284-A64DB33B7297}"/>
              </a:ext>
            </a:extLst>
          </p:cNvPr>
          <p:cNvPicPr>
            <a:picLocks noChangeAspect="1"/>
          </p:cNvPicPr>
          <p:nvPr/>
        </p:nvPicPr>
        <p:blipFill>
          <a:blip r:embed="rId3" cstate="print"/>
          <a:stretch>
            <a:fillRect/>
          </a:stretch>
        </p:blipFill>
        <p:spPr>
          <a:xfrm>
            <a:off x="482600" y="775359"/>
            <a:ext cx="8178799" cy="5307281"/>
          </a:xfrm>
          <a:prstGeom prst="rect">
            <a:avLst/>
          </a:prstGeom>
        </p:spPr>
      </p:pic>
    </p:spTree>
    <p:extLst>
      <p:ext uri="{BB962C8B-B14F-4D97-AF65-F5344CB8AC3E}">
        <p14:creationId xmlns:p14="http://schemas.microsoft.com/office/powerpoint/2010/main" xmlns="" val="17221799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E141FFB-12CF-4474-9145-5E9F19AABBAD}"/>
              </a:ext>
            </a:extLst>
          </p:cNvPr>
          <p:cNvSpPr>
            <a:spLocks noGrp="1"/>
          </p:cNvSpPr>
          <p:nvPr>
            <p:ph idx="1"/>
          </p:nvPr>
        </p:nvSpPr>
        <p:spPr>
          <a:xfrm>
            <a:off x="628650" y="914400"/>
            <a:ext cx="7886700" cy="5334000"/>
          </a:xfrm>
        </p:spPr>
        <p:txBody>
          <a:bodyPr>
            <a:normAutofit/>
          </a:bodyPr>
          <a:lstStyle/>
          <a:p>
            <a:pPr algn="just"/>
            <a:r>
              <a:rPr lang="en-US" dirty="0"/>
              <a:t>Figure in slide no 22 illustrates the potential energy relationships among the various conformations of butane. The staggered conformations are more stable than the eclipsed. </a:t>
            </a:r>
          </a:p>
          <a:p>
            <a:pPr algn="just"/>
            <a:r>
              <a:rPr lang="en-US" dirty="0"/>
              <a:t>At any instant, almost all the molecules exist in staggered conformations, and more are present in the anti conformation than in the gauche. </a:t>
            </a:r>
          </a:p>
          <a:p>
            <a:pPr algn="just"/>
            <a:r>
              <a:rPr lang="en-US" dirty="0"/>
              <a:t>The point of maximum potential energy lies some 25 kJ/</a:t>
            </a:r>
            <a:r>
              <a:rPr lang="en-US" dirty="0" err="1"/>
              <a:t>mol</a:t>
            </a:r>
            <a:r>
              <a:rPr lang="en-US" dirty="0"/>
              <a:t> (6.1 kcal/</a:t>
            </a:r>
            <a:r>
              <a:rPr lang="en-US" dirty="0" err="1"/>
              <a:t>mol</a:t>
            </a:r>
            <a:r>
              <a:rPr lang="en-US" dirty="0"/>
              <a:t>) above the anti conformation. The total strain in this structure is approximately equally divided between the torsional strain associated with three pairs of eclipsed bonds (12 kJ/</a:t>
            </a:r>
            <a:r>
              <a:rPr lang="en-US" dirty="0" err="1"/>
              <a:t>mol</a:t>
            </a:r>
            <a:r>
              <a:rPr lang="en-US" dirty="0"/>
              <a:t>; 2.9 kcal/</a:t>
            </a:r>
            <a:r>
              <a:rPr lang="en-US" dirty="0" err="1"/>
              <a:t>mol</a:t>
            </a:r>
            <a:r>
              <a:rPr lang="en-US" dirty="0"/>
              <a:t>) and the van der Waals strain between the methyl groups.</a:t>
            </a:r>
          </a:p>
        </p:txBody>
      </p:sp>
    </p:spTree>
    <p:extLst>
      <p:ext uri="{BB962C8B-B14F-4D97-AF65-F5344CB8AC3E}">
        <p14:creationId xmlns:p14="http://schemas.microsoft.com/office/powerpoint/2010/main" xmlns="" val="29255049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A10A652-6BE2-46AF-8375-BA30EA692E79}"/>
              </a:ext>
            </a:extLst>
          </p:cNvPr>
          <p:cNvSpPr>
            <a:spLocks noGrp="1"/>
          </p:cNvSpPr>
          <p:nvPr>
            <p:ph idx="1"/>
          </p:nvPr>
        </p:nvSpPr>
        <p:spPr>
          <a:xfrm>
            <a:off x="628650" y="228600"/>
            <a:ext cx="7886700" cy="5948363"/>
          </a:xfrm>
        </p:spPr>
        <p:txBody>
          <a:bodyPr>
            <a:normAutofit/>
          </a:bodyPr>
          <a:lstStyle/>
          <a:p>
            <a:r>
              <a:rPr lang="en-US" dirty="0"/>
              <a:t>Arithmetically, the total strain energy (</a:t>
            </a:r>
            <a:r>
              <a:rPr lang="en-US" i="1" dirty="0" err="1"/>
              <a:t>E</a:t>
            </a:r>
            <a:r>
              <a:rPr lang="en-US" dirty="0" err="1"/>
              <a:t>s</a:t>
            </a:r>
            <a:r>
              <a:rPr lang="en-US" dirty="0"/>
              <a:t>) of an alkane or cycloalkane can be considered as</a:t>
            </a:r>
          </a:p>
          <a:p>
            <a:endParaRPr lang="en-US" dirty="0"/>
          </a:p>
          <a:p>
            <a:endParaRPr lang="en-US" dirty="0"/>
          </a:p>
          <a:p>
            <a:pPr marL="0" indent="0">
              <a:buNone/>
            </a:pPr>
            <a:endParaRPr lang="en-US" dirty="0"/>
          </a:p>
          <a:p>
            <a:pPr marL="0" indent="0">
              <a:buNone/>
            </a:pPr>
            <a:endParaRPr lang="en-US" dirty="0"/>
          </a:p>
          <a:p>
            <a:pPr marL="0" indent="0" algn="just">
              <a:buNone/>
            </a:pPr>
            <a:r>
              <a:rPr lang="en-US" dirty="0"/>
              <a:t>where</a:t>
            </a:r>
          </a:p>
          <a:p>
            <a:pPr algn="just"/>
            <a:r>
              <a:rPr lang="en-US" i="1" dirty="0" err="1"/>
              <a:t>E</a:t>
            </a:r>
            <a:r>
              <a:rPr lang="en-US" dirty="0" err="1"/>
              <a:t>bond</a:t>
            </a:r>
            <a:r>
              <a:rPr lang="en-US" dirty="0"/>
              <a:t> stretching is the strain that results when C-C and C-H bond distances are distorted from their ideal values of 153 pm and 111 pm, respectively.</a:t>
            </a:r>
          </a:p>
          <a:p>
            <a:pPr algn="just"/>
            <a:r>
              <a:rPr lang="en-US" i="1" dirty="0" err="1"/>
              <a:t>E</a:t>
            </a:r>
            <a:r>
              <a:rPr lang="en-US" dirty="0" err="1"/>
              <a:t>angle</a:t>
            </a:r>
            <a:r>
              <a:rPr lang="en-US" dirty="0"/>
              <a:t> bending is the strain that results from the expansion or contraction of bond angles from the normal values of 109.5° for </a:t>
            </a:r>
            <a:r>
              <a:rPr lang="en-US" i="1" dirty="0"/>
              <a:t>sp</a:t>
            </a:r>
            <a:r>
              <a:rPr lang="en-US" dirty="0"/>
              <a:t>3 hybridized carbon.</a:t>
            </a:r>
          </a:p>
          <a:p>
            <a:pPr algn="just"/>
            <a:r>
              <a:rPr lang="en-US" i="1" dirty="0" err="1"/>
              <a:t>E</a:t>
            </a:r>
            <a:r>
              <a:rPr lang="en-US" dirty="0" err="1"/>
              <a:t>torsional</a:t>
            </a:r>
            <a:r>
              <a:rPr lang="en-US" dirty="0"/>
              <a:t> is the strain that results from deviation of torsion angles from their stable staggered relationship.</a:t>
            </a:r>
          </a:p>
          <a:p>
            <a:pPr algn="just"/>
            <a:r>
              <a:rPr lang="en-US" i="1" dirty="0"/>
              <a:t>E</a:t>
            </a:r>
            <a:r>
              <a:rPr lang="en-US" dirty="0"/>
              <a:t>van der Waals is the strain that results from “nonbonded interactions.”</a:t>
            </a:r>
          </a:p>
        </p:txBody>
      </p:sp>
      <p:pic>
        <p:nvPicPr>
          <p:cNvPr id="4" name="Picture 3">
            <a:extLst>
              <a:ext uri="{FF2B5EF4-FFF2-40B4-BE49-F238E27FC236}">
                <a16:creationId xmlns:a16="http://schemas.microsoft.com/office/drawing/2014/main" xmlns="" id="{EE031327-1452-438E-AFCF-60FEF356F069}"/>
              </a:ext>
            </a:extLst>
          </p:cNvPr>
          <p:cNvPicPr>
            <a:picLocks noChangeAspect="1"/>
          </p:cNvPicPr>
          <p:nvPr/>
        </p:nvPicPr>
        <p:blipFill>
          <a:blip r:embed="rId2" cstate="print"/>
          <a:stretch>
            <a:fillRect/>
          </a:stretch>
        </p:blipFill>
        <p:spPr>
          <a:xfrm>
            <a:off x="1676400" y="1143000"/>
            <a:ext cx="5791200" cy="693506"/>
          </a:xfrm>
          <a:prstGeom prst="rect">
            <a:avLst/>
          </a:prstGeom>
        </p:spPr>
      </p:pic>
    </p:spTree>
    <p:extLst>
      <p:ext uri="{BB962C8B-B14F-4D97-AF65-F5344CB8AC3E}">
        <p14:creationId xmlns:p14="http://schemas.microsoft.com/office/powerpoint/2010/main" xmlns="" val="6507233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A4AC5506-6312-4701-8D3C-40187889A94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1752"/>
            <a:ext cx="9144000" cy="736551"/>
          </a:xfrm>
          <a:prstGeom prst="rect">
            <a:avLst/>
          </a:prstGeom>
          <a:solidFill>
            <a:schemeClr val="tx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xmlns="" id="{2D7BDA76-737A-4BA3-8FBD-35D6812B2A27}"/>
              </a:ext>
            </a:extLst>
          </p:cNvPr>
          <p:cNvPicPr>
            <a:picLocks noGrp="1" noChangeAspect="1"/>
          </p:cNvPicPr>
          <p:nvPr>
            <p:ph idx="1"/>
          </p:nvPr>
        </p:nvPicPr>
        <p:blipFill>
          <a:blip r:embed="rId2" cstate="print"/>
          <a:stretch>
            <a:fillRect/>
          </a:stretch>
        </p:blipFill>
        <p:spPr>
          <a:xfrm>
            <a:off x="1676401" y="1599349"/>
            <a:ext cx="6573522" cy="2820252"/>
          </a:xfrm>
          <a:prstGeom prst="rect">
            <a:avLst/>
          </a:prstGeom>
        </p:spPr>
      </p:pic>
      <p:sp>
        <p:nvSpPr>
          <p:cNvPr id="2" name="Title 1">
            <a:extLst>
              <a:ext uri="{FF2B5EF4-FFF2-40B4-BE49-F238E27FC236}">
                <a16:creationId xmlns:a16="http://schemas.microsoft.com/office/drawing/2014/main" xmlns="" id="{C73F92C2-E2DA-4C18-B748-663E907408AD}"/>
              </a:ext>
            </a:extLst>
          </p:cNvPr>
          <p:cNvSpPr>
            <a:spLocks noGrp="1"/>
          </p:cNvSpPr>
          <p:nvPr>
            <p:ph type="title"/>
          </p:nvPr>
        </p:nvSpPr>
        <p:spPr>
          <a:xfrm>
            <a:off x="417399" y="643467"/>
            <a:ext cx="8408193" cy="744836"/>
          </a:xfrm>
        </p:spPr>
        <p:txBody>
          <a:bodyPr vert="horz" lIns="91440" tIns="45720" rIns="91440" bIns="45720" rtlCol="0" anchor="ctr">
            <a:normAutofit/>
          </a:bodyPr>
          <a:lstStyle/>
          <a:p>
            <a:pPr algn="ctr" defTabSz="914400"/>
            <a:r>
              <a:rPr lang="en-US" sz="2800" b="1" kern="1200">
                <a:solidFill>
                  <a:schemeClr val="bg1"/>
                </a:solidFill>
                <a:latin typeface="+mj-lt"/>
                <a:ea typeface="+mj-ea"/>
                <a:cs typeface="+mj-cs"/>
              </a:rPr>
              <a:t>Cyclohexane</a:t>
            </a:r>
            <a:endParaRPr lang="en-US" sz="2800" kern="1200">
              <a:solidFill>
                <a:schemeClr val="bg1"/>
              </a:solidFill>
              <a:latin typeface="+mj-lt"/>
              <a:ea typeface="+mj-ea"/>
              <a:cs typeface="+mj-cs"/>
            </a:endParaRPr>
          </a:p>
        </p:txBody>
      </p:sp>
      <p:pic>
        <p:nvPicPr>
          <p:cNvPr id="6" name="Picture 5">
            <a:extLst>
              <a:ext uri="{FF2B5EF4-FFF2-40B4-BE49-F238E27FC236}">
                <a16:creationId xmlns:a16="http://schemas.microsoft.com/office/drawing/2014/main" xmlns="" id="{BE240E3C-092A-422A-90EF-BA6DE8EF384B}"/>
              </a:ext>
            </a:extLst>
          </p:cNvPr>
          <p:cNvPicPr>
            <a:picLocks noChangeAspect="1"/>
          </p:cNvPicPr>
          <p:nvPr/>
        </p:nvPicPr>
        <p:blipFill>
          <a:blip r:embed="rId3" cstate="print"/>
          <a:stretch>
            <a:fillRect/>
          </a:stretch>
        </p:blipFill>
        <p:spPr>
          <a:xfrm>
            <a:off x="762001" y="4191000"/>
            <a:ext cx="7487922" cy="2023533"/>
          </a:xfrm>
          <a:prstGeom prst="rect">
            <a:avLst/>
          </a:prstGeom>
        </p:spPr>
      </p:pic>
      <p:pic>
        <p:nvPicPr>
          <p:cNvPr id="7" name="Picture 6">
            <a:extLst>
              <a:ext uri="{FF2B5EF4-FFF2-40B4-BE49-F238E27FC236}">
                <a16:creationId xmlns:a16="http://schemas.microsoft.com/office/drawing/2014/main" xmlns="" id="{0E529756-0DD5-4F6D-8191-9271F8874ED4}"/>
              </a:ext>
            </a:extLst>
          </p:cNvPr>
          <p:cNvPicPr>
            <a:picLocks noChangeAspect="1"/>
          </p:cNvPicPr>
          <p:nvPr/>
        </p:nvPicPr>
        <p:blipFill>
          <a:blip r:embed="rId4" cstate="print"/>
          <a:stretch>
            <a:fillRect/>
          </a:stretch>
        </p:blipFill>
        <p:spPr>
          <a:xfrm>
            <a:off x="152400" y="1686792"/>
            <a:ext cx="2399037" cy="1345395"/>
          </a:xfrm>
          <a:prstGeom prst="rect">
            <a:avLst/>
          </a:prstGeom>
        </p:spPr>
      </p:pic>
      <p:pic>
        <p:nvPicPr>
          <p:cNvPr id="8" name="Picture 7">
            <a:extLst>
              <a:ext uri="{FF2B5EF4-FFF2-40B4-BE49-F238E27FC236}">
                <a16:creationId xmlns:a16="http://schemas.microsoft.com/office/drawing/2014/main" xmlns="" id="{CBD3686A-57AA-4566-8FEA-378640AA6AE7}"/>
              </a:ext>
            </a:extLst>
          </p:cNvPr>
          <p:cNvPicPr>
            <a:picLocks noChangeAspect="1"/>
          </p:cNvPicPr>
          <p:nvPr/>
        </p:nvPicPr>
        <p:blipFill>
          <a:blip r:embed="rId5" cstate="print"/>
          <a:stretch>
            <a:fillRect/>
          </a:stretch>
        </p:blipFill>
        <p:spPr>
          <a:xfrm>
            <a:off x="0" y="6433340"/>
            <a:ext cx="9144000" cy="553355"/>
          </a:xfrm>
          <a:prstGeom prst="rect">
            <a:avLst/>
          </a:prstGeom>
        </p:spPr>
      </p:pic>
    </p:spTree>
    <p:extLst>
      <p:ext uri="{BB962C8B-B14F-4D97-AF65-F5344CB8AC3E}">
        <p14:creationId xmlns:p14="http://schemas.microsoft.com/office/powerpoint/2010/main" xmlns="" val="7130235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xmlns="" id="{DAE885FA-583E-488C-A3B2-2647B84A8162}"/>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4000" cy="4572000"/>
          </a:xfrm>
          <a:prstGeom prst="rect">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ounded Rectangle 26">
            <a:extLst>
              <a:ext uri="{FF2B5EF4-FFF2-40B4-BE49-F238E27FC236}">
                <a16:creationId xmlns:a16="http://schemas.microsoft.com/office/drawing/2014/main" xmlns="" id="{87B1CEC7-C2CE-4440-A0F7-0BE6B3AADB72}"/>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41173" y="320843"/>
            <a:ext cx="4210176" cy="3930315"/>
          </a:xfrm>
          <a:prstGeom prst="roundRect">
            <a:avLst>
              <a:gd name="adj" fmla="val 0"/>
            </a:avLst>
          </a:prstGeom>
          <a:solidFill>
            <a:srgbClr val="FFFFFF"/>
          </a:solidFill>
          <a:ln w="9525">
            <a:solidFill>
              <a:schemeClr val="bg2"/>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16">
            <a:extLst>
              <a:ext uri="{FF2B5EF4-FFF2-40B4-BE49-F238E27FC236}">
                <a16:creationId xmlns:a16="http://schemas.microsoft.com/office/drawing/2014/main" xmlns="" id="{7B0DBF0B-D7C2-4F15-94AE-31525582459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691061" y="320843"/>
            <a:ext cx="4210177" cy="3930315"/>
          </a:xfrm>
          <a:prstGeom prst="roundRect">
            <a:avLst>
              <a:gd name="adj" fmla="val 0"/>
            </a:avLst>
          </a:prstGeom>
          <a:solidFill>
            <a:srgbClr val="FFFFFF"/>
          </a:solidFill>
          <a:ln w="9525">
            <a:solidFill>
              <a:schemeClr val="bg2"/>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xmlns="" id="{9717CE3A-6EDB-4EF1-BAA6-08F9A37A44AA}"/>
              </a:ext>
            </a:extLst>
          </p:cNvPr>
          <p:cNvPicPr>
            <a:picLocks noGrp="1" noChangeAspect="1"/>
          </p:cNvPicPr>
          <p:nvPr>
            <p:ph idx="1"/>
          </p:nvPr>
        </p:nvPicPr>
        <p:blipFill>
          <a:blip r:embed="rId2" cstate="print"/>
          <a:stretch>
            <a:fillRect/>
          </a:stretch>
        </p:blipFill>
        <p:spPr>
          <a:xfrm>
            <a:off x="480885" y="1237488"/>
            <a:ext cx="3730752" cy="2097023"/>
          </a:xfrm>
          <a:prstGeom prst="rect">
            <a:avLst/>
          </a:prstGeom>
        </p:spPr>
      </p:pic>
      <p:pic>
        <p:nvPicPr>
          <p:cNvPr id="5" name="Picture 4">
            <a:extLst>
              <a:ext uri="{FF2B5EF4-FFF2-40B4-BE49-F238E27FC236}">
                <a16:creationId xmlns:a16="http://schemas.microsoft.com/office/drawing/2014/main" xmlns="" id="{0019E462-C39E-41E3-ACB3-DDB5A4F1303F}"/>
              </a:ext>
            </a:extLst>
          </p:cNvPr>
          <p:cNvPicPr>
            <a:picLocks noChangeAspect="1"/>
          </p:cNvPicPr>
          <p:nvPr/>
        </p:nvPicPr>
        <p:blipFill>
          <a:blip r:embed="rId3" cstate="print"/>
          <a:stretch>
            <a:fillRect/>
          </a:stretch>
        </p:blipFill>
        <p:spPr>
          <a:xfrm>
            <a:off x="4930773" y="1491758"/>
            <a:ext cx="3730752" cy="1588484"/>
          </a:xfrm>
          <a:prstGeom prst="rect">
            <a:avLst/>
          </a:prstGeom>
        </p:spPr>
      </p:pic>
    </p:spTree>
    <p:extLst>
      <p:ext uri="{BB962C8B-B14F-4D97-AF65-F5344CB8AC3E}">
        <p14:creationId xmlns:p14="http://schemas.microsoft.com/office/powerpoint/2010/main" xmlns="" val="24065255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13B184-97D9-490B-8F41-E9D187527ADA}"/>
              </a:ext>
            </a:extLst>
          </p:cNvPr>
          <p:cNvSpPr>
            <a:spLocks noGrp="1"/>
          </p:cNvSpPr>
          <p:nvPr>
            <p:ph type="title"/>
          </p:nvPr>
        </p:nvSpPr>
        <p:spPr>
          <a:xfrm>
            <a:off x="628650" y="365127"/>
            <a:ext cx="7886700" cy="625474"/>
          </a:xfrm>
        </p:spPr>
        <p:txBody>
          <a:bodyPr/>
          <a:lstStyle/>
          <a:p>
            <a:r>
              <a:rPr lang="en-US" dirty="0"/>
              <a:t>Assignment I (submission 31</a:t>
            </a:r>
            <a:r>
              <a:rPr lang="en-US" baseline="30000" dirty="0"/>
              <a:t>st</a:t>
            </a:r>
            <a:r>
              <a:rPr lang="en-US" dirty="0"/>
              <a:t> January,2018) </a:t>
            </a:r>
          </a:p>
        </p:txBody>
      </p:sp>
      <p:sp>
        <p:nvSpPr>
          <p:cNvPr id="3" name="Content Placeholder 2">
            <a:extLst>
              <a:ext uri="{FF2B5EF4-FFF2-40B4-BE49-F238E27FC236}">
                <a16:creationId xmlns:a16="http://schemas.microsoft.com/office/drawing/2014/main" xmlns="" id="{578163D9-A406-48D3-8829-1F58E434CAB0}"/>
              </a:ext>
            </a:extLst>
          </p:cNvPr>
          <p:cNvSpPr>
            <a:spLocks noGrp="1"/>
          </p:cNvSpPr>
          <p:nvPr>
            <p:ph idx="1"/>
          </p:nvPr>
        </p:nvSpPr>
        <p:spPr>
          <a:xfrm>
            <a:off x="621155" y="1183912"/>
            <a:ext cx="7886700" cy="4351338"/>
          </a:xfrm>
        </p:spPr>
        <p:txBody>
          <a:bodyPr/>
          <a:lstStyle/>
          <a:p>
            <a:r>
              <a:rPr lang="en-US" dirty="0"/>
              <a:t>Of the three conformations of propane shown, which one is the most stable? Which one is the least stable? Why?</a:t>
            </a:r>
          </a:p>
          <a:p>
            <a:endParaRPr lang="en-US" dirty="0"/>
          </a:p>
          <a:p>
            <a:pPr marL="0" indent="0">
              <a:buNone/>
            </a:pPr>
            <a:endParaRPr lang="en-US" dirty="0"/>
          </a:p>
        </p:txBody>
      </p:sp>
      <p:pic>
        <p:nvPicPr>
          <p:cNvPr id="4" name="Picture 3">
            <a:extLst>
              <a:ext uri="{FF2B5EF4-FFF2-40B4-BE49-F238E27FC236}">
                <a16:creationId xmlns:a16="http://schemas.microsoft.com/office/drawing/2014/main" xmlns="" id="{EF92BB6A-C34B-4AFB-AD36-94531C89AD09}"/>
              </a:ext>
            </a:extLst>
          </p:cNvPr>
          <p:cNvPicPr>
            <a:picLocks noChangeAspect="1"/>
          </p:cNvPicPr>
          <p:nvPr/>
        </p:nvPicPr>
        <p:blipFill>
          <a:blip r:embed="rId2" cstate="print"/>
          <a:stretch>
            <a:fillRect/>
          </a:stretch>
        </p:blipFill>
        <p:spPr>
          <a:xfrm>
            <a:off x="1924972" y="2057400"/>
            <a:ext cx="5294056" cy="1639406"/>
          </a:xfrm>
          <a:prstGeom prst="rect">
            <a:avLst/>
          </a:prstGeom>
        </p:spPr>
      </p:pic>
      <p:sp>
        <p:nvSpPr>
          <p:cNvPr id="5" name="Rectangle 4">
            <a:extLst>
              <a:ext uri="{FF2B5EF4-FFF2-40B4-BE49-F238E27FC236}">
                <a16:creationId xmlns:a16="http://schemas.microsoft.com/office/drawing/2014/main" xmlns="" id="{1FFC6532-716E-4ED3-959E-016479781323}"/>
              </a:ext>
            </a:extLst>
          </p:cNvPr>
          <p:cNvSpPr/>
          <p:nvPr/>
        </p:nvSpPr>
        <p:spPr>
          <a:xfrm>
            <a:off x="636146" y="3696806"/>
            <a:ext cx="8203054" cy="1708160"/>
          </a:xfrm>
          <a:prstGeom prst="rect">
            <a:avLst/>
          </a:prstGeom>
        </p:spPr>
        <p:txBody>
          <a:bodyPr wrap="square">
            <a:spAutoFit/>
          </a:bodyPr>
          <a:lstStyle/>
          <a:p>
            <a:pPr marL="285750" indent="-285750">
              <a:buFont typeface="Arial" panose="020B0604020202020204" pitchFamily="34" charset="0"/>
              <a:buChar char="•"/>
            </a:pPr>
            <a:r>
              <a:rPr lang="en-US" sz="2100" dirty="0">
                <a:latin typeface="Calibri body"/>
              </a:rPr>
              <a:t>Sight down the C-2±C-3 bond, and draw Newman projection formulae for the</a:t>
            </a:r>
          </a:p>
          <a:p>
            <a:r>
              <a:rPr lang="en-US" sz="2100" dirty="0">
                <a:latin typeface="Calibri body"/>
              </a:rPr>
              <a:t>(a) Most stable conformation of 2,2-dimethylbutane</a:t>
            </a:r>
          </a:p>
          <a:p>
            <a:r>
              <a:rPr lang="en-US" sz="2100" dirty="0">
                <a:latin typeface="Calibri body"/>
              </a:rPr>
              <a:t>(b) Two most stable conformations of 2-methylbutane</a:t>
            </a:r>
          </a:p>
          <a:p>
            <a:r>
              <a:rPr lang="en-US" sz="2100" dirty="0">
                <a:latin typeface="Calibri body"/>
              </a:rPr>
              <a:t>(c) Two most stable conformations of 2,3-dimethylbutane</a:t>
            </a:r>
          </a:p>
        </p:txBody>
      </p:sp>
    </p:spTree>
    <p:extLst>
      <p:ext uri="{BB962C8B-B14F-4D97-AF65-F5344CB8AC3E}">
        <p14:creationId xmlns:p14="http://schemas.microsoft.com/office/powerpoint/2010/main" xmlns="" val="7211988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xmlns="" id="{28DBB133-2231-4F69-9E4C-A221170F6955}"/>
              </a:ext>
            </a:extLst>
          </p:cNvPr>
          <p:cNvSpPr>
            <a:spLocks noGrp="1" noChangeArrowheads="1"/>
          </p:cNvSpPr>
          <p:nvPr>
            <p:ph type="title"/>
          </p:nvPr>
        </p:nvSpPr>
        <p:spPr/>
        <p:txBody>
          <a:bodyPr/>
          <a:lstStyle/>
          <a:p>
            <a:r>
              <a:rPr lang="en-US" altLang="en-US" dirty="0"/>
              <a:t>End to End Distance, </a:t>
            </a:r>
            <a:r>
              <a:rPr lang="en-US" altLang="en-US" i="1" dirty="0"/>
              <a:t>r</a:t>
            </a:r>
          </a:p>
        </p:txBody>
      </p:sp>
      <p:pic>
        <p:nvPicPr>
          <p:cNvPr id="5" name="Content Placeholder 4">
            <a:extLst>
              <a:ext uri="{FF2B5EF4-FFF2-40B4-BE49-F238E27FC236}">
                <a16:creationId xmlns:a16="http://schemas.microsoft.com/office/drawing/2014/main" xmlns="" id="{0842B011-0977-4DB7-851A-468D7B975992}"/>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09800" y="1828800"/>
            <a:ext cx="3723809" cy="40571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prstDash val="dash"/>
                <a:miter lim="800000"/>
                <a:headEnd/>
                <a:tailEnd/>
              </a14:hiddenLine>
            </a:ext>
          </a:extLst>
        </p:spPr>
      </p:pic>
      <p:sp>
        <p:nvSpPr>
          <p:cNvPr id="6" name="Rectangle 6">
            <a:extLst>
              <a:ext uri="{FF2B5EF4-FFF2-40B4-BE49-F238E27FC236}">
                <a16:creationId xmlns:a16="http://schemas.microsoft.com/office/drawing/2014/main" xmlns="" id="{83740526-78F5-4C9F-9D36-E610EFB8C42D}"/>
              </a:ext>
            </a:extLst>
          </p:cNvPr>
          <p:cNvSpPr>
            <a:spLocks noChangeArrowheads="1"/>
          </p:cNvSpPr>
          <p:nvPr/>
        </p:nvSpPr>
        <p:spPr bwMode="auto">
          <a:xfrm>
            <a:off x="7100888" y="5257800"/>
            <a:ext cx="1414462"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200" dirty="0">
                <a:solidFill>
                  <a:srgbClr val="000000"/>
                </a:solidFill>
                <a:latin typeface="Arial" panose="020B0604020202020204" pitchFamily="34" charset="0"/>
              </a:rPr>
              <a:t>Adapted from Fig. 14.6, </a:t>
            </a:r>
            <a:r>
              <a:rPr lang="en-US" altLang="en-US" sz="1200" i="1" dirty="0">
                <a:solidFill>
                  <a:srgbClr val="000000"/>
                </a:solidFill>
                <a:latin typeface="Arial" panose="020B0604020202020204" pitchFamily="34" charset="0"/>
              </a:rPr>
              <a:t>Callister 7e.</a:t>
            </a:r>
          </a:p>
        </p:txBody>
      </p:sp>
    </p:spTree>
    <p:extLst>
      <p:ext uri="{BB962C8B-B14F-4D97-AF65-F5344CB8AC3E}">
        <p14:creationId xmlns:p14="http://schemas.microsoft.com/office/powerpoint/2010/main" xmlns="" val="12242527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9">
            <a:extLst>
              <a:ext uri="{FF2B5EF4-FFF2-40B4-BE49-F238E27FC236}">
                <a16:creationId xmlns:a16="http://schemas.microsoft.com/office/drawing/2014/main" xmlns="" id="{D7481200-3BB2-4CA3-9D54-1077F6F7653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666994" y="0"/>
            <a:ext cx="3477006" cy="685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p:cNvGraphicFramePr>
            <a:graphicFrameLocks noGrp="1"/>
          </p:cNvGraphicFramePr>
          <p:nvPr>
            <p:ph idx="1"/>
            <p:extLst>
              <p:ext uri="{D42A27DB-BD31-4B8C-83A1-F6EECF244321}">
                <p14:modId xmlns:p14="http://schemas.microsoft.com/office/powerpoint/2010/main" xmlns="" val="632441055"/>
              </p:ext>
            </p:extLst>
          </p:nvPr>
        </p:nvGraphicFramePr>
        <p:xfrm>
          <a:off x="482203" y="642938"/>
          <a:ext cx="4701778" cy="5572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5187700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1CE408A-40BC-45E7-BD45-8176FCB764EF}"/>
              </a:ext>
            </a:extLst>
          </p:cNvPr>
          <p:cNvSpPr>
            <a:spLocks noGrp="1"/>
          </p:cNvSpPr>
          <p:nvPr>
            <p:ph idx="1"/>
          </p:nvPr>
        </p:nvSpPr>
        <p:spPr>
          <a:xfrm>
            <a:off x="628650" y="228600"/>
            <a:ext cx="7886700" cy="5948363"/>
          </a:xfrm>
        </p:spPr>
        <p:txBody>
          <a:bodyPr/>
          <a:lstStyle/>
          <a:p>
            <a:r>
              <a:rPr lang="en-US" dirty="0"/>
              <a:t>Configurational isomers - separable isomers that do not readily interconvert</a:t>
            </a:r>
          </a:p>
          <a:p>
            <a:pPr marL="0" indent="0">
              <a:buNone/>
            </a:pPr>
            <a:r>
              <a:rPr lang="en-US" dirty="0"/>
              <a:t>chiral centers - absolute stereochemistry</a:t>
            </a:r>
          </a:p>
          <a:p>
            <a:pPr marL="0" indent="0">
              <a:buNone/>
            </a:pPr>
            <a:r>
              <a:rPr lang="en-US" dirty="0"/>
              <a:t>sp3 carbons (or </a:t>
            </a:r>
            <a:r>
              <a:rPr lang="en-US" dirty="0" err="1"/>
              <a:t>nitrogens</a:t>
            </a:r>
            <a:r>
              <a:rPr lang="en-US" dirty="0"/>
              <a:t>, or ...)</a:t>
            </a:r>
          </a:p>
          <a:p>
            <a:pPr marL="0" indent="0">
              <a:buNone/>
            </a:pPr>
            <a:r>
              <a:rPr lang="en-US" dirty="0"/>
              <a:t>chiral-handed (left or right)</a:t>
            </a:r>
          </a:p>
        </p:txBody>
      </p:sp>
      <p:pic>
        <p:nvPicPr>
          <p:cNvPr id="4" name="Picture 3">
            <a:extLst>
              <a:ext uri="{FF2B5EF4-FFF2-40B4-BE49-F238E27FC236}">
                <a16:creationId xmlns:a16="http://schemas.microsoft.com/office/drawing/2014/main" xmlns="" id="{13EB1602-894A-4432-AD15-885786618632}"/>
              </a:ext>
            </a:extLst>
          </p:cNvPr>
          <p:cNvPicPr>
            <a:picLocks noChangeAspect="1"/>
          </p:cNvPicPr>
          <p:nvPr/>
        </p:nvPicPr>
        <p:blipFill>
          <a:blip r:embed="rId2" cstate="print"/>
          <a:stretch>
            <a:fillRect/>
          </a:stretch>
        </p:blipFill>
        <p:spPr>
          <a:xfrm>
            <a:off x="5410200" y="1600200"/>
            <a:ext cx="2666999" cy="1600200"/>
          </a:xfrm>
          <a:prstGeom prst="rect">
            <a:avLst/>
          </a:prstGeom>
        </p:spPr>
      </p:pic>
      <p:sp>
        <p:nvSpPr>
          <p:cNvPr id="5" name="Rectangle 4">
            <a:extLst>
              <a:ext uri="{FF2B5EF4-FFF2-40B4-BE49-F238E27FC236}">
                <a16:creationId xmlns:a16="http://schemas.microsoft.com/office/drawing/2014/main" xmlns="" id="{5158C6B2-7A59-4DEF-AFEC-013ADC1949E6}"/>
              </a:ext>
            </a:extLst>
          </p:cNvPr>
          <p:cNvSpPr/>
          <p:nvPr/>
        </p:nvSpPr>
        <p:spPr>
          <a:xfrm>
            <a:off x="826956" y="3429000"/>
            <a:ext cx="6412043" cy="1323439"/>
          </a:xfrm>
          <a:prstGeom prst="rect">
            <a:avLst/>
          </a:prstGeom>
        </p:spPr>
        <p:txBody>
          <a:bodyPr wrap="square">
            <a:spAutoFit/>
          </a:bodyPr>
          <a:lstStyle/>
          <a:p>
            <a:r>
              <a:rPr lang="en-US" sz="2000" dirty="0">
                <a:latin typeface="Calibri body"/>
              </a:rPr>
              <a:t>enantiomers (</a:t>
            </a:r>
            <a:r>
              <a:rPr lang="en-US" sz="2000" dirty="0" err="1">
                <a:latin typeface="Calibri body"/>
              </a:rPr>
              <a:t>enantio</a:t>
            </a:r>
            <a:r>
              <a:rPr lang="en-US" sz="2000" dirty="0">
                <a:latin typeface="Calibri body"/>
              </a:rPr>
              <a:t> = opposite)</a:t>
            </a:r>
          </a:p>
          <a:p>
            <a:r>
              <a:rPr lang="en-US" sz="2000" dirty="0">
                <a:latin typeface="Calibri body"/>
              </a:rPr>
              <a:t>non-identical (non-superimposable) mirror image</a:t>
            </a:r>
          </a:p>
          <a:p>
            <a:r>
              <a:rPr lang="en-US" sz="2000" dirty="0">
                <a:latin typeface="Calibri body"/>
              </a:rPr>
              <a:t>R = recto (right-handed)</a:t>
            </a:r>
          </a:p>
          <a:p>
            <a:r>
              <a:rPr lang="en-US" sz="2000" dirty="0">
                <a:latin typeface="Calibri body"/>
              </a:rPr>
              <a:t>S = </a:t>
            </a:r>
            <a:r>
              <a:rPr lang="en-US" sz="2000" dirty="0" err="1">
                <a:latin typeface="Calibri body"/>
              </a:rPr>
              <a:t>sinestro</a:t>
            </a:r>
            <a:r>
              <a:rPr lang="en-US" sz="2000" dirty="0">
                <a:latin typeface="Calibri body"/>
              </a:rPr>
              <a:t> (left-handed)</a:t>
            </a:r>
          </a:p>
        </p:txBody>
      </p:sp>
    </p:spTree>
    <p:extLst>
      <p:ext uri="{BB962C8B-B14F-4D97-AF65-F5344CB8AC3E}">
        <p14:creationId xmlns:p14="http://schemas.microsoft.com/office/powerpoint/2010/main" xmlns="" val="30870770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32BC26D8-82FB-445E-AA49-62A77D7C1EE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xmlns="" id="{CB44330D-EA18-4254-AA95-EB49948539B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xmlns="" id="{7E7B2AC7-3C51-42D1-AD1E-EF3C6ED335CF}"/>
              </a:ext>
            </a:extLst>
          </p:cNvPr>
          <p:cNvPicPr>
            <a:picLocks noGrp="1" noChangeAspect="1"/>
          </p:cNvPicPr>
          <p:nvPr>
            <p:ph idx="1"/>
          </p:nvPr>
        </p:nvPicPr>
        <p:blipFill>
          <a:blip r:embed="rId2" cstate="print"/>
          <a:stretch>
            <a:fillRect/>
          </a:stretch>
        </p:blipFill>
        <p:spPr>
          <a:xfrm>
            <a:off x="482600" y="1067372"/>
            <a:ext cx="8178799" cy="4723256"/>
          </a:xfrm>
          <a:prstGeom prst="rect">
            <a:avLst/>
          </a:prstGeom>
        </p:spPr>
      </p:pic>
    </p:spTree>
    <p:extLst>
      <p:ext uri="{BB962C8B-B14F-4D97-AF65-F5344CB8AC3E}">
        <p14:creationId xmlns:p14="http://schemas.microsoft.com/office/powerpoint/2010/main" xmlns="" val="3913682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B7A598FF-B38D-489A-B8AA-385DD6C9CFB3}"/>
              </a:ext>
            </a:extLst>
          </p:cNvPr>
          <p:cNvSpPr>
            <a:spLocks noGrp="1"/>
          </p:cNvSpPr>
          <p:nvPr>
            <p:ph idx="1"/>
          </p:nvPr>
        </p:nvSpPr>
        <p:spPr>
          <a:xfrm>
            <a:off x="628650" y="304800"/>
            <a:ext cx="7886700" cy="5872163"/>
          </a:xfrm>
        </p:spPr>
        <p:txBody>
          <a:bodyPr/>
          <a:lstStyle/>
          <a:p>
            <a:pPr algn="just"/>
            <a:r>
              <a:rPr lang="en-US" b="1" dirty="0"/>
              <a:t>Configurational isomers </a:t>
            </a:r>
            <a:r>
              <a:rPr lang="en-US" dirty="0"/>
              <a:t>- separable isomers that do not readily interconvert. Most would require "breaking" and "making" of bonds.</a:t>
            </a:r>
          </a:p>
          <a:p>
            <a:pPr algn="just"/>
            <a:r>
              <a:rPr lang="en-US" dirty="0"/>
              <a:t>a. cis-trans (olefins)</a:t>
            </a:r>
          </a:p>
          <a:p>
            <a:pPr algn="just"/>
            <a:r>
              <a:rPr lang="en-US" dirty="0"/>
              <a:t>b. chiral centers - absolute stereochemistry</a:t>
            </a:r>
          </a:p>
          <a:p>
            <a:pPr marL="0" indent="0">
              <a:buNone/>
            </a:pPr>
            <a:endParaRPr lang="en-US" dirty="0"/>
          </a:p>
        </p:txBody>
      </p:sp>
      <p:pic>
        <p:nvPicPr>
          <p:cNvPr id="4" name="Picture 3">
            <a:extLst>
              <a:ext uri="{FF2B5EF4-FFF2-40B4-BE49-F238E27FC236}">
                <a16:creationId xmlns:a16="http://schemas.microsoft.com/office/drawing/2014/main" xmlns="" id="{EB50E574-2039-42B6-AA46-3972086123C9}"/>
              </a:ext>
            </a:extLst>
          </p:cNvPr>
          <p:cNvPicPr>
            <a:picLocks noChangeAspect="1"/>
          </p:cNvPicPr>
          <p:nvPr/>
        </p:nvPicPr>
        <p:blipFill>
          <a:blip r:embed="rId2" cstate="print"/>
          <a:stretch>
            <a:fillRect/>
          </a:stretch>
        </p:blipFill>
        <p:spPr>
          <a:xfrm>
            <a:off x="1173346" y="2429859"/>
            <a:ext cx="6797307" cy="1998281"/>
          </a:xfrm>
          <a:prstGeom prst="rect">
            <a:avLst/>
          </a:prstGeom>
        </p:spPr>
      </p:pic>
      <p:pic>
        <p:nvPicPr>
          <p:cNvPr id="6" name="Picture 5">
            <a:extLst>
              <a:ext uri="{FF2B5EF4-FFF2-40B4-BE49-F238E27FC236}">
                <a16:creationId xmlns:a16="http://schemas.microsoft.com/office/drawing/2014/main" xmlns="" id="{1A849826-7E72-4FD7-81BD-C425BD71A09E}"/>
              </a:ext>
            </a:extLst>
          </p:cNvPr>
          <p:cNvPicPr>
            <a:picLocks noChangeAspect="1"/>
          </p:cNvPicPr>
          <p:nvPr/>
        </p:nvPicPr>
        <p:blipFill>
          <a:blip r:embed="rId3" cstate="print"/>
          <a:stretch>
            <a:fillRect/>
          </a:stretch>
        </p:blipFill>
        <p:spPr>
          <a:xfrm>
            <a:off x="1066800" y="4885890"/>
            <a:ext cx="7239000" cy="1443656"/>
          </a:xfrm>
          <a:prstGeom prst="rect">
            <a:avLst/>
          </a:prstGeom>
        </p:spPr>
      </p:pic>
    </p:spTree>
    <p:extLst>
      <p:ext uri="{BB962C8B-B14F-4D97-AF65-F5344CB8AC3E}">
        <p14:creationId xmlns:p14="http://schemas.microsoft.com/office/powerpoint/2010/main" xmlns="" val="2882824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32">
            <a:extLst>
              <a:ext uri="{FF2B5EF4-FFF2-40B4-BE49-F238E27FC236}">
                <a16:creationId xmlns:a16="http://schemas.microsoft.com/office/drawing/2014/main" xmlns="" id="{B13AF425-15B2-4E63-90C4-86AAF0EE2A2B}"/>
              </a:ext>
            </a:extLst>
          </p:cNvPr>
          <p:cNvSpPr>
            <a:spLocks noGrp="1" noChangeArrowheads="1"/>
          </p:cNvSpPr>
          <p:nvPr>
            <p:ph type="title"/>
          </p:nvPr>
        </p:nvSpPr>
        <p:spPr>
          <a:xfrm>
            <a:off x="628650" y="365127"/>
            <a:ext cx="7886700" cy="777874"/>
          </a:xfrm>
          <a:noFill/>
        </p:spPr>
        <p:txBody>
          <a:bodyPr/>
          <a:lstStyle/>
          <a:p>
            <a:r>
              <a:rPr lang="en-US" altLang="en-US" dirty="0"/>
              <a:t>Molecular Structures</a:t>
            </a:r>
            <a:endParaRPr lang="en-US" altLang="en-US" u="sng" dirty="0"/>
          </a:p>
        </p:txBody>
      </p:sp>
      <p:sp>
        <p:nvSpPr>
          <p:cNvPr id="5" name="Rectangle 1027">
            <a:extLst>
              <a:ext uri="{FF2B5EF4-FFF2-40B4-BE49-F238E27FC236}">
                <a16:creationId xmlns:a16="http://schemas.microsoft.com/office/drawing/2014/main" xmlns="" id="{CB814635-9757-4AC1-8B4A-51F3236D6D99}"/>
              </a:ext>
            </a:extLst>
          </p:cNvPr>
          <p:cNvSpPr>
            <a:spLocks noGrp="1" noChangeArrowheads="1"/>
          </p:cNvSpPr>
          <p:nvPr>
            <p:ph idx="1"/>
          </p:nvPr>
        </p:nvSpPr>
        <p:spPr bwMode="auto">
          <a:xfrm>
            <a:off x="628650" y="1825625"/>
            <a:ext cx="6290183" cy="3323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dirty="0">
                <a:latin typeface="Arial" panose="020B0604020202020204" pitchFamily="34" charset="0"/>
              </a:rPr>
              <a:t>Covalent </a:t>
            </a:r>
            <a:r>
              <a:rPr lang="en-US" altLang="en-US" dirty="0">
                <a:solidFill>
                  <a:schemeClr val="accent2"/>
                </a:solidFill>
                <a:latin typeface="Arial" panose="020B0604020202020204" pitchFamily="34" charset="0"/>
              </a:rPr>
              <a:t>chain</a:t>
            </a:r>
            <a:r>
              <a:rPr lang="en-US" altLang="en-US" dirty="0">
                <a:latin typeface="Arial" panose="020B0604020202020204" pitchFamily="34" charset="0"/>
              </a:rPr>
              <a:t> configurations and strength:</a:t>
            </a:r>
            <a:endParaRPr lang="en-US" altLang="en-US" sz="2200" dirty="0">
              <a:latin typeface="Arial" panose="020B0604020202020204" pitchFamily="34" charset="0"/>
            </a:endParaRPr>
          </a:p>
        </p:txBody>
      </p:sp>
      <p:grpSp>
        <p:nvGrpSpPr>
          <p:cNvPr id="6" name="Group 1034">
            <a:extLst>
              <a:ext uri="{FF2B5EF4-FFF2-40B4-BE49-F238E27FC236}">
                <a16:creationId xmlns:a16="http://schemas.microsoft.com/office/drawing/2014/main" xmlns="" id="{D710C9DE-8EBC-435F-B9C7-42D9B8133A13}"/>
              </a:ext>
            </a:extLst>
          </p:cNvPr>
          <p:cNvGrpSpPr>
            <a:grpSpLocks noChangeAspect="1"/>
          </p:cNvGrpSpPr>
          <p:nvPr/>
        </p:nvGrpSpPr>
        <p:grpSpPr bwMode="auto">
          <a:xfrm>
            <a:off x="763588" y="2568575"/>
            <a:ext cx="7062787" cy="1644650"/>
            <a:chOff x="481" y="1618"/>
            <a:chExt cx="4449" cy="1036"/>
          </a:xfrm>
        </p:grpSpPr>
        <p:sp>
          <p:nvSpPr>
            <p:cNvPr id="7" name="AutoShape 1033">
              <a:extLst>
                <a:ext uri="{FF2B5EF4-FFF2-40B4-BE49-F238E27FC236}">
                  <a16:creationId xmlns:a16="http://schemas.microsoft.com/office/drawing/2014/main" xmlns="" id="{D27AC392-32C5-4885-83BF-CD6D2B908E80}"/>
                </a:ext>
              </a:extLst>
            </p:cNvPr>
            <p:cNvSpPr>
              <a:spLocks noChangeAspect="1" noChangeArrowheads="1" noTextEdit="1"/>
            </p:cNvSpPr>
            <p:nvPr/>
          </p:nvSpPr>
          <p:spPr bwMode="auto">
            <a:xfrm>
              <a:off x="481" y="1618"/>
              <a:ext cx="4449" cy="10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grpSp>
          <p:nvGrpSpPr>
            <p:cNvPr id="8" name="Group 1084">
              <a:extLst>
                <a:ext uri="{FF2B5EF4-FFF2-40B4-BE49-F238E27FC236}">
                  <a16:creationId xmlns:a16="http://schemas.microsoft.com/office/drawing/2014/main" xmlns="" id="{7E546B32-8061-493A-99AA-D1CFE7F67F71}"/>
                </a:ext>
              </a:extLst>
            </p:cNvPr>
            <p:cNvGrpSpPr>
              <a:grpSpLocks/>
            </p:cNvGrpSpPr>
            <p:nvPr/>
          </p:nvGrpSpPr>
          <p:grpSpPr bwMode="auto">
            <a:xfrm>
              <a:off x="1564" y="1632"/>
              <a:ext cx="860" cy="1015"/>
              <a:chOff x="1564" y="1632"/>
              <a:chExt cx="860" cy="1015"/>
            </a:xfrm>
          </p:grpSpPr>
          <p:sp>
            <p:nvSpPr>
              <p:cNvPr id="132" name="Freeform 1035">
                <a:extLst>
                  <a:ext uri="{FF2B5EF4-FFF2-40B4-BE49-F238E27FC236}">
                    <a16:creationId xmlns:a16="http://schemas.microsoft.com/office/drawing/2014/main" xmlns="" id="{608470D1-56D7-4BF6-8D6C-B672CF6CCA3D}"/>
                  </a:ext>
                </a:extLst>
              </p:cNvPr>
              <p:cNvSpPr>
                <a:spLocks/>
              </p:cNvSpPr>
              <p:nvPr/>
            </p:nvSpPr>
            <p:spPr bwMode="auto">
              <a:xfrm>
                <a:off x="1564" y="1713"/>
                <a:ext cx="840" cy="494"/>
              </a:xfrm>
              <a:custGeom>
                <a:avLst/>
                <a:gdLst>
                  <a:gd name="T0" fmla="*/ 55 w 840"/>
                  <a:gd name="T1" fmla="*/ 0 h 494"/>
                  <a:gd name="T2" fmla="*/ 0 w 840"/>
                  <a:gd name="T3" fmla="*/ 494 h 494"/>
                  <a:gd name="T4" fmla="*/ 163 w 840"/>
                  <a:gd name="T5" fmla="*/ 453 h 494"/>
                  <a:gd name="T6" fmla="*/ 393 w 840"/>
                  <a:gd name="T7" fmla="*/ 426 h 494"/>
                  <a:gd name="T8" fmla="*/ 596 w 840"/>
                  <a:gd name="T9" fmla="*/ 447 h 494"/>
                  <a:gd name="T10" fmla="*/ 772 w 840"/>
                  <a:gd name="T11" fmla="*/ 440 h 494"/>
                  <a:gd name="T12" fmla="*/ 840 w 840"/>
                  <a:gd name="T13" fmla="*/ 440 h 494"/>
                  <a:gd name="T14" fmla="*/ 840 w 840"/>
                  <a:gd name="T15" fmla="*/ 223 h 494"/>
                  <a:gd name="T16" fmla="*/ 705 w 840"/>
                  <a:gd name="T17" fmla="*/ 210 h 494"/>
                  <a:gd name="T18" fmla="*/ 556 w 840"/>
                  <a:gd name="T19" fmla="*/ 169 h 494"/>
                  <a:gd name="T20" fmla="*/ 393 w 840"/>
                  <a:gd name="T21" fmla="*/ 95 h 494"/>
                  <a:gd name="T22" fmla="*/ 298 w 840"/>
                  <a:gd name="T23" fmla="*/ 40 h 494"/>
                  <a:gd name="T24" fmla="*/ 204 w 840"/>
                  <a:gd name="T25" fmla="*/ 27 h 494"/>
                  <a:gd name="T26" fmla="*/ 109 w 840"/>
                  <a:gd name="T27" fmla="*/ 0 h 494"/>
                  <a:gd name="T28" fmla="*/ 55 w 840"/>
                  <a:gd name="T29" fmla="*/ 0 h 4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40"/>
                  <a:gd name="T46" fmla="*/ 0 h 494"/>
                  <a:gd name="T47" fmla="*/ 840 w 840"/>
                  <a:gd name="T48" fmla="*/ 494 h 49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40" h="494">
                    <a:moveTo>
                      <a:pt x="55" y="0"/>
                    </a:moveTo>
                    <a:lnTo>
                      <a:pt x="0" y="494"/>
                    </a:lnTo>
                    <a:lnTo>
                      <a:pt x="163" y="453"/>
                    </a:lnTo>
                    <a:lnTo>
                      <a:pt x="393" y="426"/>
                    </a:lnTo>
                    <a:lnTo>
                      <a:pt x="596" y="447"/>
                    </a:lnTo>
                    <a:lnTo>
                      <a:pt x="772" y="440"/>
                    </a:lnTo>
                    <a:lnTo>
                      <a:pt x="840" y="440"/>
                    </a:lnTo>
                    <a:lnTo>
                      <a:pt x="840" y="223"/>
                    </a:lnTo>
                    <a:lnTo>
                      <a:pt x="705" y="210"/>
                    </a:lnTo>
                    <a:lnTo>
                      <a:pt x="556" y="169"/>
                    </a:lnTo>
                    <a:lnTo>
                      <a:pt x="393" y="95"/>
                    </a:lnTo>
                    <a:lnTo>
                      <a:pt x="298" y="40"/>
                    </a:lnTo>
                    <a:lnTo>
                      <a:pt x="204" y="27"/>
                    </a:lnTo>
                    <a:lnTo>
                      <a:pt x="109" y="0"/>
                    </a:lnTo>
                    <a:lnTo>
                      <a:pt x="55" y="0"/>
                    </a:lnTo>
                    <a:close/>
                  </a:path>
                </a:pathLst>
              </a:custGeom>
              <a:solidFill>
                <a:srgbClr val="CC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33" name="Rectangle 1036">
                <a:extLst>
                  <a:ext uri="{FF2B5EF4-FFF2-40B4-BE49-F238E27FC236}">
                    <a16:creationId xmlns:a16="http://schemas.microsoft.com/office/drawing/2014/main" xmlns="" id="{15226696-8892-4DBB-857B-F32EE8B124D2}"/>
                  </a:ext>
                </a:extLst>
              </p:cNvPr>
              <p:cNvSpPr>
                <a:spLocks noChangeArrowheads="1"/>
              </p:cNvSpPr>
              <p:nvPr/>
            </p:nvSpPr>
            <p:spPr bwMode="auto">
              <a:xfrm>
                <a:off x="1632" y="2484"/>
                <a:ext cx="91" cy="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700">
                    <a:solidFill>
                      <a:srgbClr val="FF0000"/>
                    </a:solidFill>
                    <a:latin typeface="Arial" panose="020B0604020202020204" pitchFamily="34" charset="0"/>
                  </a:rPr>
                  <a:t>B</a:t>
                </a:r>
                <a:endParaRPr lang="en-US" altLang="en-US">
                  <a:latin typeface="Arial" panose="020B0604020202020204" pitchFamily="34" charset="0"/>
                </a:endParaRPr>
              </a:p>
            </p:txBody>
          </p:sp>
          <p:sp>
            <p:nvSpPr>
              <p:cNvPr id="134" name="Rectangle 1037">
                <a:extLst>
                  <a:ext uri="{FF2B5EF4-FFF2-40B4-BE49-F238E27FC236}">
                    <a16:creationId xmlns:a16="http://schemas.microsoft.com/office/drawing/2014/main" xmlns="" id="{E2A0F904-BFEA-4846-ABD5-E4FA5735F0EC}"/>
                  </a:ext>
                </a:extLst>
              </p:cNvPr>
              <p:cNvSpPr>
                <a:spLocks noChangeArrowheads="1"/>
              </p:cNvSpPr>
              <p:nvPr/>
            </p:nvSpPr>
            <p:spPr bwMode="auto">
              <a:xfrm>
                <a:off x="1727" y="2484"/>
                <a:ext cx="493" cy="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700">
                    <a:solidFill>
                      <a:srgbClr val="FF0000"/>
                    </a:solidFill>
                    <a:latin typeface="Arial" panose="020B0604020202020204" pitchFamily="34" charset="0"/>
                  </a:rPr>
                  <a:t>ranched</a:t>
                </a:r>
                <a:endParaRPr lang="en-US" altLang="en-US">
                  <a:latin typeface="Arial" panose="020B0604020202020204" pitchFamily="34" charset="0"/>
                </a:endParaRPr>
              </a:p>
            </p:txBody>
          </p:sp>
          <p:sp>
            <p:nvSpPr>
              <p:cNvPr id="135" name="Freeform 1038">
                <a:extLst>
                  <a:ext uri="{FF2B5EF4-FFF2-40B4-BE49-F238E27FC236}">
                    <a16:creationId xmlns:a16="http://schemas.microsoft.com/office/drawing/2014/main" xmlns="" id="{56247CB7-92AC-49A6-AB59-1297E661C0D4}"/>
                  </a:ext>
                </a:extLst>
              </p:cNvPr>
              <p:cNvSpPr>
                <a:spLocks/>
              </p:cNvSpPr>
              <p:nvPr/>
            </p:nvSpPr>
            <p:spPr bwMode="auto">
              <a:xfrm>
                <a:off x="1605" y="1686"/>
                <a:ext cx="806" cy="237"/>
              </a:xfrm>
              <a:custGeom>
                <a:avLst/>
                <a:gdLst>
                  <a:gd name="T0" fmla="*/ 0 w 806"/>
                  <a:gd name="T1" fmla="*/ 0 h 237"/>
                  <a:gd name="T2" fmla="*/ 115 w 806"/>
                  <a:gd name="T3" fmla="*/ 13 h 237"/>
                  <a:gd name="T4" fmla="*/ 176 w 806"/>
                  <a:gd name="T5" fmla="*/ 20 h 237"/>
                  <a:gd name="T6" fmla="*/ 244 w 806"/>
                  <a:gd name="T7" fmla="*/ 47 h 237"/>
                  <a:gd name="T8" fmla="*/ 305 w 806"/>
                  <a:gd name="T9" fmla="*/ 67 h 237"/>
                  <a:gd name="T10" fmla="*/ 359 w 806"/>
                  <a:gd name="T11" fmla="*/ 101 h 237"/>
                  <a:gd name="T12" fmla="*/ 420 w 806"/>
                  <a:gd name="T13" fmla="*/ 128 h 237"/>
                  <a:gd name="T14" fmla="*/ 488 w 806"/>
                  <a:gd name="T15" fmla="*/ 162 h 237"/>
                  <a:gd name="T16" fmla="*/ 582 w 806"/>
                  <a:gd name="T17" fmla="*/ 189 h 237"/>
                  <a:gd name="T18" fmla="*/ 698 w 806"/>
                  <a:gd name="T19" fmla="*/ 216 h 237"/>
                  <a:gd name="T20" fmla="*/ 745 w 806"/>
                  <a:gd name="T21" fmla="*/ 223 h 237"/>
                  <a:gd name="T22" fmla="*/ 772 w 806"/>
                  <a:gd name="T23" fmla="*/ 230 h 237"/>
                  <a:gd name="T24" fmla="*/ 806 w 806"/>
                  <a:gd name="T25" fmla="*/ 237 h 23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06"/>
                  <a:gd name="T40" fmla="*/ 0 h 237"/>
                  <a:gd name="T41" fmla="*/ 806 w 806"/>
                  <a:gd name="T42" fmla="*/ 237 h 23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06" h="237">
                    <a:moveTo>
                      <a:pt x="0" y="0"/>
                    </a:moveTo>
                    <a:lnTo>
                      <a:pt x="115" y="13"/>
                    </a:lnTo>
                    <a:lnTo>
                      <a:pt x="176" y="20"/>
                    </a:lnTo>
                    <a:lnTo>
                      <a:pt x="244" y="47"/>
                    </a:lnTo>
                    <a:lnTo>
                      <a:pt x="305" y="67"/>
                    </a:lnTo>
                    <a:lnTo>
                      <a:pt x="359" y="101"/>
                    </a:lnTo>
                    <a:lnTo>
                      <a:pt x="420" y="128"/>
                    </a:lnTo>
                    <a:lnTo>
                      <a:pt x="488" y="162"/>
                    </a:lnTo>
                    <a:lnTo>
                      <a:pt x="582" y="189"/>
                    </a:lnTo>
                    <a:lnTo>
                      <a:pt x="698" y="216"/>
                    </a:lnTo>
                    <a:lnTo>
                      <a:pt x="745" y="223"/>
                    </a:lnTo>
                    <a:lnTo>
                      <a:pt x="772" y="230"/>
                    </a:lnTo>
                    <a:lnTo>
                      <a:pt x="806" y="237"/>
                    </a:lnTo>
                  </a:path>
                </a:pathLst>
              </a:custGeom>
              <a:noFill/>
              <a:ln w="3175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36" name="Line 1039">
                <a:extLst>
                  <a:ext uri="{FF2B5EF4-FFF2-40B4-BE49-F238E27FC236}">
                    <a16:creationId xmlns:a16="http://schemas.microsoft.com/office/drawing/2014/main" xmlns="" id="{BA1DF0EE-D576-48B3-AFD8-67A233D74113}"/>
                  </a:ext>
                </a:extLst>
              </p:cNvPr>
              <p:cNvSpPr>
                <a:spLocks noChangeShapeType="1"/>
              </p:cNvSpPr>
              <p:nvPr/>
            </p:nvSpPr>
            <p:spPr bwMode="auto">
              <a:xfrm flipH="1" flipV="1">
                <a:off x="2411" y="1923"/>
                <a:ext cx="7" cy="6"/>
              </a:xfrm>
              <a:prstGeom prst="line">
                <a:avLst/>
              </a:prstGeom>
              <a:noFill/>
              <a:ln w="317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7" name="Freeform 1040">
                <a:extLst>
                  <a:ext uri="{FF2B5EF4-FFF2-40B4-BE49-F238E27FC236}">
                    <a16:creationId xmlns:a16="http://schemas.microsoft.com/office/drawing/2014/main" xmlns="" id="{8891563C-2637-4CF7-B1FC-37B6655D0A21}"/>
                  </a:ext>
                </a:extLst>
              </p:cNvPr>
              <p:cNvSpPr>
                <a:spLocks/>
              </p:cNvSpPr>
              <p:nvPr/>
            </p:nvSpPr>
            <p:spPr bwMode="auto">
              <a:xfrm>
                <a:off x="1713" y="1720"/>
                <a:ext cx="61" cy="149"/>
              </a:xfrm>
              <a:custGeom>
                <a:avLst/>
                <a:gdLst>
                  <a:gd name="T0" fmla="*/ 61 w 61"/>
                  <a:gd name="T1" fmla="*/ 0 h 149"/>
                  <a:gd name="T2" fmla="*/ 48 w 61"/>
                  <a:gd name="T3" fmla="*/ 27 h 149"/>
                  <a:gd name="T4" fmla="*/ 34 w 61"/>
                  <a:gd name="T5" fmla="*/ 67 h 149"/>
                  <a:gd name="T6" fmla="*/ 0 w 61"/>
                  <a:gd name="T7" fmla="*/ 149 h 149"/>
                  <a:gd name="T8" fmla="*/ 0 60000 65536"/>
                  <a:gd name="T9" fmla="*/ 0 60000 65536"/>
                  <a:gd name="T10" fmla="*/ 0 60000 65536"/>
                  <a:gd name="T11" fmla="*/ 0 60000 65536"/>
                  <a:gd name="T12" fmla="*/ 0 w 61"/>
                  <a:gd name="T13" fmla="*/ 0 h 149"/>
                  <a:gd name="T14" fmla="*/ 61 w 61"/>
                  <a:gd name="T15" fmla="*/ 149 h 149"/>
                </a:gdLst>
                <a:ahLst/>
                <a:cxnLst>
                  <a:cxn ang="T8">
                    <a:pos x="T0" y="T1"/>
                  </a:cxn>
                  <a:cxn ang="T9">
                    <a:pos x="T2" y="T3"/>
                  </a:cxn>
                  <a:cxn ang="T10">
                    <a:pos x="T4" y="T5"/>
                  </a:cxn>
                  <a:cxn ang="T11">
                    <a:pos x="T6" y="T7"/>
                  </a:cxn>
                </a:cxnLst>
                <a:rect l="T12" t="T13" r="T14" b="T15"/>
                <a:pathLst>
                  <a:path w="61" h="149">
                    <a:moveTo>
                      <a:pt x="61" y="0"/>
                    </a:moveTo>
                    <a:lnTo>
                      <a:pt x="48" y="27"/>
                    </a:lnTo>
                    <a:lnTo>
                      <a:pt x="34" y="67"/>
                    </a:lnTo>
                    <a:lnTo>
                      <a:pt x="0" y="149"/>
                    </a:lnTo>
                  </a:path>
                </a:pathLst>
              </a:custGeom>
              <a:noFill/>
              <a:ln w="3175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38" name="Line 1041">
                <a:extLst>
                  <a:ext uri="{FF2B5EF4-FFF2-40B4-BE49-F238E27FC236}">
                    <a16:creationId xmlns:a16="http://schemas.microsoft.com/office/drawing/2014/main" xmlns="" id="{4300FFA2-E1FE-47BB-A4E1-2397EAC2E39A}"/>
                  </a:ext>
                </a:extLst>
              </p:cNvPr>
              <p:cNvSpPr>
                <a:spLocks noChangeShapeType="1"/>
              </p:cNvSpPr>
              <p:nvPr/>
            </p:nvSpPr>
            <p:spPr bwMode="auto">
              <a:xfrm flipH="1" flipV="1">
                <a:off x="1713" y="1869"/>
                <a:ext cx="14" cy="13"/>
              </a:xfrm>
              <a:prstGeom prst="line">
                <a:avLst/>
              </a:prstGeom>
              <a:noFill/>
              <a:ln w="31750">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9" name="Freeform 1042">
                <a:extLst>
                  <a:ext uri="{FF2B5EF4-FFF2-40B4-BE49-F238E27FC236}">
                    <a16:creationId xmlns:a16="http://schemas.microsoft.com/office/drawing/2014/main" xmlns="" id="{07557E54-032C-466C-BB2A-EF05EEC77AF9}"/>
                  </a:ext>
                </a:extLst>
              </p:cNvPr>
              <p:cNvSpPr>
                <a:spLocks/>
              </p:cNvSpPr>
              <p:nvPr/>
            </p:nvSpPr>
            <p:spPr bwMode="auto">
              <a:xfrm>
                <a:off x="2079" y="1652"/>
                <a:ext cx="108" cy="183"/>
              </a:xfrm>
              <a:custGeom>
                <a:avLst/>
                <a:gdLst>
                  <a:gd name="T0" fmla="*/ 0 w 108"/>
                  <a:gd name="T1" fmla="*/ 183 h 183"/>
                  <a:gd name="T2" fmla="*/ 41 w 108"/>
                  <a:gd name="T3" fmla="*/ 135 h 183"/>
                  <a:gd name="T4" fmla="*/ 48 w 108"/>
                  <a:gd name="T5" fmla="*/ 101 h 183"/>
                  <a:gd name="T6" fmla="*/ 61 w 108"/>
                  <a:gd name="T7" fmla="*/ 81 h 183"/>
                  <a:gd name="T8" fmla="*/ 88 w 108"/>
                  <a:gd name="T9" fmla="*/ 34 h 183"/>
                  <a:gd name="T10" fmla="*/ 108 w 108"/>
                  <a:gd name="T11" fmla="*/ 0 h 183"/>
                  <a:gd name="T12" fmla="*/ 0 60000 65536"/>
                  <a:gd name="T13" fmla="*/ 0 60000 65536"/>
                  <a:gd name="T14" fmla="*/ 0 60000 65536"/>
                  <a:gd name="T15" fmla="*/ 0 60000 65536"/>
                  <a:gd name="T16" fmla="*/ 0 60000 65536"/>
                  <a:gd name="T17" fmla="*/ 0 60000 65536"/>
                  <a:gd name="T18" fmla="*/ 0 w 108"/>
                  <a:gd name="T19" fmla="*/ 0 h 183"/>
                  <a:gd name="T20" fmla="*/ 108 w 108"/>
                  <a:gd name="T21" fmla="*/ 183 h 183"/>
                </a:gdLst>
                <a:ahLst/>
                <a:cxnLst>
                  <a:cxn ang="T12">
                    <a:pos x="T0" y="T1"/>
                  </a:cxn>
                  <a:cxn ang="T13">
                    <a:pos x="T2" y="T3"/>
                  </a:cxn>
                  <a:cxn ang="T14">
                    <a:pos x="T4" y="T5"/>
                  </a:cxn>
                  <a:cxn ang="T15">
                    <a:pos x="T6" y="T7"/>
                  </a:cxn>
                  <a:cxn ang="T16">
                    <a:pos x="T8" y="T9"/>
                  </a:cxn>
                  <a:cxn ang="T17">
                    <a:pos x="T10" y="T11"/>
                  </a:cxn>
                </a:cxnLst>
                <a:rect l="T18" t="T19" r="T20" b="T21"/>
                <a:pathLst>
                  <a:path w="108" h="183">
                    <a:moveTo>
                      <a:pt x="0" y="183"/>
                    </a:moveTo>
                    <a:lnTo>
                      <a:pt x="41" y="135"/>
                    </a:lnTo>
                    <a:lnTo>
                      <a:pt x="48" y="101"/>
                    </a:lnTo>
                    <a:lnTo>
                      <a:pt x="61" y="81"/>
                    </a:lnTo>
                    <a:lnTo>
                      <a:pt x="88" y="34"/>
                    </a:lnTo>
                    <a:lnTo>
                      <a:pt x="108" y="0"/>
                    </a:lnTo>
                  </a:path>
                </a:pathLst>
              </a:custGeom>
              <a:noFill/>
              <a:ln w="3175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40" name="Line 1043">
                <a:extLst>
                  <a:ext uri="{FF2B5EF4-FFF2-40B4-BE49-F238E27FC236}">
                    <a16:creationId xmlns:a16="http://schemas.microsoft.com/office/drawing/2014/main" xmlns="" id="{E536A02D-4ADE-44B0-A421-363C3D5EA4FB}"/>
                  </a:ext>
                </a:extLst>
              </p:cNvPr>
              <p:cNvSpPr>
                <a:spLocks noChangeShapeType="1"/>
              </p:cNvSpPr>
              <p:nvPr/>
            </p:nvSpPr>
            <p:spPr bwMode="auto">
              <a:xfrm flipH="1" flipV="1">
                <a:off x="2187" y="1652"/>
                <a:ext cx="14" cy="13"/>
              </a:xfrm>
              <a:prstGeom prst="line">
                <a:avLst/>
              </a:prstGeom>
              <a:noFill/>
              <a:ln w="31750">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1" name="Freeform 1044">
                <a:extLst>
                  <a:ext uri="{FF2B5EF4-FFF2-40B4-BE49-F238E27FC236}">
                    <a16:creationId xmlns:a16="http://schemas.microsoft.com/office/drawing/2014/main" xmlns="" id="{DF2C1980-D0E3-4A48-97AC-E911DF216EEA}"/>
                  </a:ext>
                </a:extLst>
              </p:cNvPr>
              <p:cNvSpPr>
                <a:spLocks/>
              </p:cNvSpPr>
              <p:nvPr/>
            </p:nvSpPr>
            <p:spPr bwMode="auto">
              <a:xfrm>
                <a:off x="1564" y="2153"/>
                <a:ext cx="833" cy="61"/>
              </a:xfrm>
              <a:custGeom>
                <a:avLst/>
                <a:gdLst>
                  <a:gd name="T0" fmla="*/ 0 w 833"/>
                  <a:gd name="T1" fmla="*/ 61 h 61"/>
                  <a:gd name="T2" fmla="*/ 136 w 833"/>
                  <a:gd name="T3" fmla="*/ 27 h 61"/>
                  <a:gd name="T4" fmla="*/ 204 w 833"/>
                  <a:gd name="T5" fmla="*/ 13 h 61"/>
                  <a:gd name="T6" fmla="*/ 292 w 833"/>
                  <a:gd name="T7" fmla="*/ 7 h 61"/>
                  <a:gd name="T8" fmla="*/ 414 w 833"/>
                  <a:gd name="T9" fmla="*/ 7 h 61"/>
                  <a:gd name="T10" fmla="*/ 474 w 833"/>
                  <a:gd name="T11" fmla="*/ 13 h 61"/>
                  <a:gd name="T12" fmla="*/ 542 w 833"/>
                  <a:gd name="T13" fmla="*/ 20 h 61"/>
                  <a:gd name="T14" fmla="*/ 678 w 833"/>
                  <a:gd name="T15" fmla="*/ 13 h 61"/>
                  <a:gd name="T16" fmla="*/ 833 w 833"/>
                  <a:gd name="T17" fmla="*/ 0 h 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33"/>
                  <a:gd name="T28" fmla="*/ 0 h 61"/>
                  <a:gd name="T29" fmla="*/ 833 w 833"/>
                  <a:gd name="T30" fmla="*/ 61 h 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33" h="61">
                    <a:moveTo>
                      <a:pt x="0" y="61"/>
                    </a:moveTo>
                    <a:lnTo>
                      <a:pt x="136" y="27"/>
                    </a:lnTo>
                    <a:lnTo>
                      <a:pt x="204" y="13"/>
                    </a:lnTo>
                    <a:lnTo>
                      <a:pt x="292" y="7"/>
                    </a:lnTo>
                    <a:lnTo>
                      <a:pt x="414" y="7"/>
                    </a:lnTo>
                    <a:lnTo>
                      <a:pt x="474" y="13"/>
                    </a:lnTo>
                    <a:lnTo>
                      <a:pt x="542" y="20"/>
                    </a:lnTo>
                    <a:lnTo>
                      <a:pt x="678" y="13"/>
                    </a:lnTo>
                    <a:lnTo>
                      <a:pt x="833" y="0"/>
                    </a:lnTo>
                  </a:path>
                </a:pathLst>
              </a:custGeom>
              <a:noFill/>
              <a:ln w="3175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42" name="Line 1045">
                <a:extLst>
                  <a:ext uri="{FF2B5EF4-FFF2-40B4-BE49-F238E27FC236}">
                    <a16:creationId xmlns:a16="http://schemas.microsoft.com/office/drawing/2014/main" xmlns="" id="{9FD3D530-3A6F-40FB-A0DD-B5E04218A540}"/>
                  </a:ext>
                </a:extLst>
              </p:cNvPr>
              <p:cNvSpPr>
                <a:spLocks noChangeShapeType="1"/>
              </p:cNvSpPr>
              <p:nvPr/>
            </p:nvSpPr>
            <p:spPr bwMode="auto">
              <a:xfrm flipH="1" flipV="1">
                <a:off x="2397" y="2153"/>
                <a:ext cx="7" cy="13"/>
              </a:xfrm>
              <a:prstGeom prst="line">
                <a:avLst/>
              </a:prstGeom>
              <a:noFill/>
              <a:ln w="317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3" name="Freeform 1046">
                <a:extLst>
                  <a:ext uri="{FF2B5EF4-FFF2-40B4-BE49-F238E27FC236}">
                    <a16:creationId xmlns:a16="http://schemas.microsoft.com/office/drawing/2014/main" xmlns="" id="{AD826955-DD8A-48E0-8FF2-347090C92072}"/>
                  </a:ext>
                </a:extLst>
              </p:cNvPr>
              <p:cNvSpPr>
                <a:spLocks/>
              </p:cNvSpPr>
              <p:nvPr/>
            </p:nvSpPr>
            <p:spPr bwMode="auto">
              <a:xfrm>
                <a:off x="1639" y="1977"/>
                <a:ext cx="61" cy="203"/>
              </a:xfrm>
              <a:custGeom>
                <a:avLst/>
                <a:gdLst>
                  <a:gd name="T0" fmla="*/ 61 w 61"/>
                  <a:gd name="T1" fmla="*/ 203 h 203"/>
                  <a:gd name="T2" fmla="*/ 61 w 61"/>
                  <a:gd name="T3" fmla="*/ 156 h 203"/>
                  <a:gd name="T4" fmla="*/ 54 w 61"/>
                  <a:gd name="T5" fmla="*/ 115 h 203"/>
                  <a:gd name="T6" fmla="*/ 34 w 61"/>
                  <a:gd name="T7" fmla="*/ 81 h 203"/>
                  <a:gd name="T8" fmla="*/ 20 w 61"/>
                  <a:gd name="T9" fmla="*/ 54 h 203"/>
                  <a:gd name="T10" fmla="*/ 0 w 61"/>
                  <a:gd name="T11" fmla="*/ 0 h 203"/>
                  <a:gd name="T12" fmla="*/ 0 60000 65536"/>
                  <a:gd name="T13" fmla="*/ 0 60000 65536"/>
                  <a:gd name="T14" fmla="*/ 0 60000 65536"/>
                  <a:gd name="T15" fmla="*/ 0 60000 65536"/>
                  <a:gd name="T16" fmla="*/ 0 60000 65536"/>
                  <a:gd name="T17" fmla="*/ 0 60000 65536"/>
                  <a:gd name="T18" fmla="*/ 0 w 61"/>
                  <a:gd name="T19" fmla="*/ 0 h 203"/>
                  <a:gd name="T20" fmla="*/ 61 w 61"/>
                  <a:gd name="T21" fmla="*/ 203 h 203"/>
                </a:gdLst>
                <a:ahLst/>
                <a:cxnLst>
                  <a:cxn ang="T12">
                    <a:pos x="T0" y="T1"/>
                  </a:cxn>
                  <a:cxn ang="T13">
                    <a:pos x="T2" y="T3"/>
                  </a:cxn>
                  <a:cxn ang="T14">
                    <a:pos x="T4" y="T5"/>
                  </a:cxn>
                  <a:cxn ang="T15">
                    <a:pos x="T6" y="T7"/>
                  </a:cxn>
                  <a:cxn ang="T16">
                    <a:pos x="T8" y="T9"/>
                  </a:cxn>
                  <a:cxn ang="T17">
                    <a:pos x="T10" y="T11"/>
                  </a:cxn>
                </a:cxnLst>
                <a:rect l="T18" t="T19" r="T20" b="T21"/>
                <a:pathLst>
                  <a:path w="61" h="203">
                    <a:moveTo>
                      <a:pt x="61" y="203"/>
                    </a:moveTo>
                    <a:lnTo>
                      <a:pt x="61" y="156"/>
                    </a:lnTo>
                    <a:lnTo>
                      <a:pt x="54" y="115"/>
                    </a:lnTo>
                    <a:lnTo>
                      <a:pt x="34" y="81"/>
                    </a:lnTo>
                    <a:lnTo>
                      <a:pt x="20" y="54"/>
                    </a:lnTo>
                    <a:lnTo>
                      <a:pt x="0" y="0"/>
                    </a:lnTo>
                  </a:path>
                </a:pathLst>
              </a:custGeom>
              <a:noFill/>
              <a:ln w="3175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44" name="Line 1047">
                <a:extLst>
                  <a:ext uri="{FF2B5EF4-FFF2-40B4-BE49-F238E27FC236}">
                    <a16:creationId xmlns:a16="http://schemas.microsoft.com/office/drawing/2014/main" xmlns="" id="{9126A6B4-6602-43ED-A083-07479B39466D}"/>
                  </a:ext>
                </a:extLst>
              </p:cNvPr>
              <p:cNvSpPr>
                <a:spLocks noChangeShapeType="1"/>
              </p:cNvSpPr>
              <p:nvPr/>
            </p:nvSpPr>
            <p:spPr bwMode="auto">
              <a:xfrm flipH="1" flipV="1">
                <a:off x="1639" y="1977"/>
                <a:ext cx="14" cy="13"/>
              </a:xfrm>
              <a:prstGeom prst="line">
                <a:avLst/>
              </a:prstGeom>
              <a:noFill/>
              <a:ln w="31750">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5" name="Freeform 1048">
                <a:extLst>
                  <a:ext uri="{FF2B5EF4-FFF2-40B4-BE49-F238E27FC236}">
                    <a16:creationId xmlns:a16="http://schemas.microsoft.com/office/drawing/2014/main" xmlns="" id="{3C1F5EAE-576A-44A1-B7EA-5057A8BF12EA}"/>
                  </a:ext>
                </a:extLst>
              </p:cNvPr>
              <p:cNvSpPr>
                <a:spLocks/>
              </p:cNvSpPr>
              <p:nvPr/>
            </p:nvSpPr>
            <p:spPr bwMode="auto">
              <a:xfrm>
                <a:off x="2079" y="2180"/>
                <a:ext cx="176" cy="217"/>
              </a:xfrm>
              <a:custGeom>
                <a:avLst/>
                <a:gdLst>
                  <a:gd name="T0" fmla="*/ 0 w 176"/>
                  <a:gd name="T1" fmla="*/ 0 h 217"/>
                  <a:gd name="T2" fmla="*/ 0 w 176"/>
                  <a:gd name="T3" fmla="*/ 47 h 217"/>
                  <a:gd name="T4" fmla="*/ 7 w 176"/>
                  <a:gd name="T5" fmla="*/ 68 h 217"/>
                  <a:gd name="T6" fmla="*/ 20 w 176"/>
                  <a:gd name="T7" fmla="*/ 95 h 217"/>
                  <a:gd name="T8" fmla="*/ 61 w 176"/>
                  <a:gd name="T9" fmla="*/ 135 h 217"/>
                  <a:gd name="T10" fmla="*/ 115 w 176"/>
                  <a:gd name="T11" fmla="*/ 176 h 217"/>
                  <a:gd name="T12" fmla="*/ 142 w 176"/>
                  <a:gd name="T13" fmla="*/ 190 h 217"/>
                  <a:gd name="T14" fmla="*/ 176 w 176"/>
                  <a:gd name="T15" fmla="*/ 217 h 217"/>
                  <a:gd name="T16" fmla="*/ 0 60000 65536"/>
                  <a:gd name="T17" fmla="*/ 0 60000 65536"/>
                  <a:gd name="T18" fmla="*/ 0 60000 65536"/>
                  <a:gd name="T19" fmla="*/ 0 60000 65536"/>
                  <a:gd name="T20" fmla="*/ 0 60000 65536"/>
                  <a:gd name="T21" fmla="*/ 0 60000 65536"/>
                  <a:gd name="T22" fmla="*/ 0 60000 65536"/>
                  <a:gd name="T23" fmla="*/ 0 60000 65536"/>
                  <a:gd name="T24" fmla="*/ 0 w 176"/>
                  <a:gd name="T25" fmla="*/ 0 h 217"/>
                  <a:gd name="T26" fmla="*/ 176 w 176"/>
                  <a:gd name="T27" fmla="*/ 217 h 2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6" h="217">
                    <a:moveTo>
                      <a:pt x="0" y="0"/>
                    </a:moveTo>
                    <a:lnTo>
                      <a:pt x="0" y="47"/>
                    </a:lnTo>
                    <a:lnTo>
                      <a:pt x="7" y="68"/>
                    </a:lnTo>
                    <a:lnTo>
                      <a:pt x="20" y="95"/>
                    </a:lnTo>
                    <a:lnTo>
                      <a:pt x="61" y="135"/>
                    </a:lnTo>
                    <a:lnTo>
                      <a:pt x="115" y="176"/>
                    </a:lnTo>
                    <a:lnTo>
                      <a:pt x="142" y="190"/>
                    </a:lnTo>
                    <a:lnTo>
                      <a:pt x="176" y="217"/>
                    </a:lnTo>
                  </a:path>
                </a:pathLst>
              </a:custGeom>
              <a:noFill/>
              <a:ln w="3175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46" name="Line 1049">
                <a:extLst>
                  <a:ext uri="{FF2B5EF4-FFF2-40B4-BE49-F238E27FC236}">
                    <a16:creationId xmlns:a16="http://schemas.microsoft.com/office/drawing/2014/main" xmlns="" id="{7F88C26E-4215-4595-9ED8-8774D2570DAD}"/>
                  </a:ext>
                </a:extLst>
              </p:cNvPr>
              <p:cNvSpPr>
                <a:spLocks noChangeShapeType="1"/>
              </p:cNvSpPr>
              <p:nvPr/>
            </p:nvSpPr>
            <p:spPr bwMode="auto">
              <a:xfrm flipH="1" flipV="1">
                <a:off x="2255" y="2397"/>
                <a:ext cx="7" cy="6"/>
              </a:xfrm>
              <a:prstGeom prst="line">
                <a:avLst/>
              </a:prstGeom>
              <a:noFill/>
              <a:ln w="31750">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7" name="Rectangle 1050">
                <a:extLst>
                  <a:ext uri="{FF2B5EF4-FFF2-40B4-BE49-F238E27FC236}">
                    <a16:creationId xmlns:a16="http://schemas.microsoft.com/office/drawing/2014/main" xmlns="" id="{BF870143-1F5F-4614-9954-B2BA50D4D913}"/>
                  </a:ext>
                </a:extLst>
              </p:cNvPr>
              <p:cNvSpPr>
                <a:spLocks noChangeArrowheads="1"/>
              </p:cNvSpPr>
              <p:nvPr/>
            </p:nvSpPr>
            <p:spPr bwMode="auto">
              <a:xfrm>
                <a:off x="1639" y="1666"/>
                <a:ext cx="34" cy="60"/>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48" name="Rectangle 1051">
                <a:extLst>
                  <a:ext uri="{FF2B5EF4-FFF2-40B4-BE49-F238E27FC236}">
                    <a16:creationId xmlns:a16="http://schemas.microsoft.com/office/drawing/2014/main" xmlns="" id="{6EADC1C0-0A5F-458A-82E3-566BD0962D54}"/>
                  </a:ext>
                </a:extLst>
              </p:cNvPr>
              <p:cNvSpPr>
                <a:spLocks noChangeArrowheads="1"/>
              </p:cNvSpPr>
              <p:nvPr/>
            </p:nvSpPr>
            <p:spPr bwMode="auto">
              <a:xfrm>
                <a:off x="1720" y="1679"/>
                <a:ext cx="34" cy="54"/>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49" name="Rectangle 1052">
                <a:extLst>
                  <a:ext uri="{FF2B5EF4-FFF2-40B4-BE49-F238E27FC236}">
                    <a16:creationId xmlns:a16="http://schemas.microsoft.com/office/drawing/2014/main" xmlns="" id="{A8C47379-F1C4-4768-9E01-03D11B683415}"/>
                  </a:ext>
                </a:extLst>
              </p:cNvPr>
              <p:cNvSpPr>
                <a:spLocks noChangeArrowheads="1"/>
              </p:cNvSpPr>
              <p:nvPr/>
            </p:nvSpPr>
            <p:spPr bwMode="auto">
              <a:xfrm>
                <a:off x="1795" y="1699"/>
                <a:ext cx="33" cy="54"/>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50" name="Rectangle 1053">
                <a:extLst>
                  <a:ext uri="{FF2B5EF4-FFF2-40B4-BE49-F238E27FC236}">
                    <a16:creationId xmlns:a16="http://schemas.microsoft.com/office/drawing/2014/main" xmlns="" id="{DDB102F6-3496-474F-9F27-764283688885}"/>
                  </a:ext>
                </a:extLst>
              </p:cNvPr>
              <p:cNvSpPr>
                <a:spLocks noChangeArrowheads="1"/>
              </p:cNvSpPr>
              <p:nvPr/>
            </p:nvSpPr>
            <p:spPr bwMode="auto">
              <a:xfrm>
                <a:off x="1869" y="1727"/>
                <a:ext cx="34" cy="60"/>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51" name="Rectangle 1054">
                <a:extLst>
                  <a:ext uri="{FF2B5EF4-FFF2-40B4-BE49-F238E27FC236}">
                    <a16:creationId xmlns:a16="http://schemas.microsoft.com/office/drawing/2014/main" xmlns="" id="{30EBB58C-002B-4C46-B892-E3479225C2B4}"/>
                  </a:ext>
                </a:extLst>
              </p:cNvPr>
              <p:cNvSpPr>
                <a:spLocks noChangeArrowheads="1"/>
              </p:cNvSpPr>
              <p:nvPr/>
            </p:nvSpPr>
            <p:spPr bwMode="auto">
              <a:xfrm>
                <a:off x="1951" y="1767"/>
                <a:ext cx="33" cy="54"/>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52" name="Rectangle 1055">
                <a:extLst>
                  <a:ext uri="{FF2B5EF4-FFF2-40B4-BE49-F238E27FC236}">
                    <a16:creationId xmlns:a16="http://schemas.microsoft.com/office/drawing/2014/main" xmlns="" id="{34B3EB8F-BBF2-4099-BAC7-44FD03CF6737}"/>
                  </a:ext>
                </a:extLst>
              </p:cNvPr>
              <p:cNvSpPr>
                <a:spLocks noChangeArrowheads="1"/>
              </p:cNvSpPr>
              <p:nvPr/>
            </p:nvSpPr>
            <p:spPr bwMode="auto">
              <a:xfrm>
                <a:off x="2025" y="1801"/>
                <a:ext cx="34" cy="61"/>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53" name="Rectangle 1056">
                <a:extLst>
                  <a:ext uri="{FF2B5EF4-FFF2-40B4-BE49-F238E27FC236}">
                    <a16:creationId xmlns:a16="http://schemas.microsoft.com/office/drawing/2014/main" xmlns="" id="{A397711A-D2B1-424D-8475-40609A521172}"/>
                  </a:ext>
                </a:extLst>
              </p:cNvPr>
              <p:cNvSpPr>
                <a:spLocks noChangeArrowheads="1"/>
              </p:cNvSpPr>
              <p:nvPr/>
            </p:nvSpPr>
            <p:spPr bwMode="auto">
              <a:xfrm>
                <a:off x="2100" y="1842"/>
                <a:ext cx="33" cy="53"/>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54" name="Rectangle 1057">
                <a:extLst>
                  <a:ext uri="{FF2B5EF4-FFF2-40B4-BE49-F238E27FC236}">
                    <a16:creationId xmlns:a16="http://schemas.microsoft.com/office/drawing/2014/main" xmlns="" id="{F303B665-DBE9-4064-ACCC-E3F18B054331}"/>
                  </a:ext>
                </a:extLst>
              </p:cNvPr>
              <p:cNvSpPr>
                <a:spLocks noChangeArrowheads="1"/>
              </p:cNvSpPr>
              <p:nvPr/>
            </p:nvSpPr>
            <p:spPr bwMode="auto">
              <a:xfrm>
                <a:off x="2181" y="1848"/>
                <a:ext cx="33" cy="61"/>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55" name="Rectangle 1058">
                <a:extLst>
                  <a:ext uri="{FF2B5EF4-FFF2-40B4-BE49-F238E27FC236}">
                    <a16:creationId xmlns:a16="http://schemas.microsoft.com/office/drawing/2014/main" xmlns="" id="{1474EF66-A57E-48A0-9BD7-E9673EB40489}"/>
                  </a:ext>
                </a:extLst>
              </p:cNvPr>
              <p:cNvSpPr>
                <a:spLocks noChangeArrowheads="1"/>
              </p:cNvSpPr>
              <p:nvPr/>
            </p:nvSpPr>
            <p:spPr bwMode="auto">
              <a:xfrm>
                <a:off x="2262" y="1876"/>
                <a:ext cx="34" cy="53"/>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56" name="Rectangle 1059">
                <a:extLst>
                  <a:ext uri="{FF2B5EF4-FFF2-40B4-BE49-F238E27FC236}">
                    <a16:creationId xmlns:a16="http://schemas.microsoft.com/office/drawing/2014/main" xmlns="" id="{A2450739-4BEA-4C01-AECA-7333774FF346}"/>
                  </a:ext>
                </a:extLst>
              </p:cNvPr>
              <p:cNvSpPr>
                <a:spLocks noChangeArrowheads="1"/>
              </p:cNvSpPr>
              <p:nvPr/>
            </p:nvSpPr>
            <p:spPr bwMode="auto">
              <a:xfrm>
                <a:off x="2343" y="1896"/>
                <a:ext cx="34" cy="54"/>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57" name="Rectangle 1060">
                <a:extLst>
                  <a:ext uri="{FF2B5EF4-FFF2-40B4-BE49-F238E27FC236}">
                    <a16:creationId xmlns:a16="http://schemas.microsoft.com/office/drawing/2014/main" xmlns="" id="{8E387FDD-CDE8-4851-B832-5A4F84770591}"/>
                  </a:ext>
                </a:extLst>
              </p:cNvPr>
              <p:cNvSpPr>
                <a:spLocks noChangeArrowheads="1"/>
              </p:cNvSpPr>
              <p:nvPr/>
            </p:nvSpPr>
            <p:spPr bwMode="auto">
              <a:xfrm>
                <a:off x="1592" y="2187"/>
                <a:ext cx="33" cy="60"/>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58" name="Rectangle 1061">
                <a:extLst>
                  <a:ext uri="{FF2B5EF4-FFF2-40B4-BE49-F238E27FC236}">
                    <a16:creationId xmlns:a16="http://schemas.microsoft.com/office/drawing/2014/main" xmlns="" id="{530660B6-7AEF-470B-882C-172ED446AB45}"/>
                  </a:ext>
                </a:extLst>
              </p:cNvPr>
              <p:cNvSpPr>
                <a:spLocks noChangeArrowheads="1"/>
              </p:cNvSpPr>
              <p:nvPr/>
            </p:nvSpPr>
            <p:spPr bwMode="auto">
              <a:xfrm>
                <a:off x="1660" y="2167"/>
                <a:ext cx="33" cy="60"/>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59" name="Rectangle 1062">
                <a:extLst>
                  <a:ext uri="{FF2B5EF4-FFF2-40B4-BE49-F238E27FC236}">
                    <a16:creationId xmlns:a16="http://schemas.microsoft.com/office/drawing/2014/main" xmlns="" id="{1BB129B6-41CE-4921-AAB4-A661CDA9AF0E}"/>
                  </a:ext>
                </a:extLst>
              </p:cNvPr>
              <p:cNvSpPr>
                <a:spLocks noChangeArrowheads="1"/>
              </p:cNvSpPr>
              <p:nvPr/>
            </p:nvSpPr>
            <p:spPr bwMode="auto">
              <a:xfrm>
                <a:off x="1734" y="2146"/>
                <a:ext cx="33" cy="54"/>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60" name="Rectangle 1063">
                <a:extLst>
                  <a:ext uri="{FF2B5EF4-FFF2-40B4-BE49-F238E27FC236}">
                    <a16:creationId xmlns:a16="http://schemas.microsoft.com/office/drawing/2014/main" xmlns="" id="{504DEE2E-2360-47BC-8709-8D7BC2079040}"/>
                  </a:ext>
                </a:extLst>
              </p:cNvPr>
              <p:cNvSpPr>
                <a:spLocks noChangeArrowheads="1"/>
              </p:cNvSpPr>
              <p:nvPr/>
            </p:nvSpPr>
            <p:spPr bwMode="auto">
              <a:xfrm>
                <a:off x="1808" y="2133"/>
                <a:ext cx="34" cy="54"/>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61" name="Rectangle 1064">
                <a:extLst>
                  <a:ext uri="{FF2B5EF4-FFF2-40B4-BE49-F238E27FC236}">
                    <a16:creationId xmlns:a16="http://schemas.microsoft.com/office/drawing/2014/main" xmlns="" id="{1C59D9D6-EC2C-47B4-941F-E5E88B7F3BC9}"/>
                  </a:ext>
                </a:extLst>
              </p:cNvPr>
              <p:cNvSpPr>
                <a:spLocks noChangeArrowheads="1"/>
              </p:cNvSpPr>
              <p:nvPr/>
            </p:nvSpPr>
            <p:spPr bwMode="auto">
              <a:xfrm>
                <a:off x="1883" y="2133"/>
                <a:ext cx="33" cy="54"/>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62" name="Rectangle 1065">
                <a:extLst>
                  <a:ext uri="{FF2B5EF4-FFF2-40B4-BE49-F238E27FC236}">
                    <a16:creationId xmlns:a16="http://schemas.microsoft.com/office/drawing/2014/main" xmlns="" id="{95FF21DC-4142-44B4-BE33-428E33DA4456}"/>
                  </a:ext>
                </a:extLst>
              </p:cNvPr>
              <p:cNvSpPr>
                <a:spLocks noChangeArrowheads="1"/>
              </p:cNvSpPr>
              <p:nvPr/>
            </p:nvSpPr>
            <p:spPr bwMode="auto">
              <a:xfrm>
                <a:off x="1957" y="2140"/>
                <a:ext cx="27" cy="53"/>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63" name="Rectangle 1066">
                <a:extLst>
                  <a:ext uri="{FF2B5EF4-FFF2-40B4-BE49-F238E27FC236}">
                    <a16:creationId xmlns:a16="http://schemas.microsoft.com/office/drawing/2014/main" xmlns="" id="{0B8B1A12-E213-49EE-863B-389F028E7E50}"/>
                  </a:ext>
                </a:extLst>
              </p:cNvPr>
              <p:cNvSpPr>
                <a:spLocks noChangeArrowheads="1"/>
              </p:cNvSpPr>
              <p:nvPr/>
            </p:nvSpPr>
            <p:spPr bwMode="auto">
              <a:xfrm>
                <a:off x="2025" y="2140"/>
                <a:ext cx="34" cy="60"/>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64" name="Rectangle 1067">
                <a:extLst>
                  <a:ext uri="{FF2B5EF4-FFF2-40B4-BE49-F238E27FC236}">
                    <a16:creationId xmlns:a16="http://schemas.microsoft.com/office/drawing/2014/main" xmlns="" id="{6CA1CF41-FAA0-4D38-8EC5-BE7E9F99E121}"/>
                  </a:ext>
                </a:extLst>
              </p:cNvPr>
              <p:cNvSpPr>
                <a:spLocks noChangeArrowheads="1"/>
              </p:cNvSpPr>
              <p:nvPr/>
            </p:nvSpPr>
            <p:spPr bwMode="auto">
              <a:xfrm>
                <a:off x="2100" y="2146"/>
                <a:ext cx="33" cy="61"/>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65" name="Rectangle 1068">
                <a:extLst>
                  <a:ext uri="{FF2B5EF4-FFF2-40B4-BE49-F238E27FC236}">
                    <a16:creationId xmlns:a16="http://schemas.microsoft.com/office/drawing/2014/main" xmlns="" id="{66ADEA5B-41C0-4AC5-BE22-B24E4BFAE5C2}"/>
                  </a:ext>
                </a:extLst>
              </p:cNvPr>
              <p:cNvSpPr>
                <a:spLocks noChangeArrowheads="1"/>
              </p:cNvSpPr>
              <p:nvPr/>
            </p:nvSpPr>
            <p:spPr bwMode="auto">
              <a:xfrm>
                <a:off x="2174" y="2146"/>
                <a:ext cx="34" cy="54"/>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66" name="Rectangle 1069">
                <a:extLst>
                  <a:ext uri="{FF2B5EF4-FFF2-40B4-BE49-F238E27FC236}">
                    <a16:creationId xmlns:a16="http://schemas.microsoft.com/office/drawing/2014/main" xmlns="" id="{315CAFA1-C18F-4043-B1FA-6A729640EF8F}"/>
                  </a:ext>
                </a:extLst>
              </p:cNvPr>
              <p:cNvSpPr>
                <a:spLocks noChangeArrowheads="1"/>
              </p:cNvSpPr>
              <p:nvPr/>
            </p:nvSpPr>
            <p:spPr bwMode="auto">
              <a:xfrm>
                <a:off x="2249" y="2140"/>
                <a:ext cx="33" cy="53"/>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67" name="Rectangle 1070">
                <a:extLst>
                  <a:ext uri="{FF2B5EF4-FFF2-40B4-BE49-F238E27FC236}">
                    <a16:creationId xmlns:a16="http://schemas.microsoft.com/office/drawing/2014/main" xmlns="" id="{0C2AA2A0-5C30-42BF-BD45-B2EF36BD40D6}"/>
                  </a:ext>
                </a:extLst>
              </p:cNvPr>
              <p:cNvSpPr>
                <a:spLocks noChangeArrowheads="1"/>
              </p:cNvSpPr>
              <p:nvPr/>
            </p:nvSpPr>
            <p:spPr bwMode="auto">
              <a:xfrm>
                <a:off x="2316" y="2133"/>
                <a:ext cx="34" cy="54"/>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68" name="Rectangle 1071">
                <a:extLst>
                  <a:ext uri="{FF2B5EF4-FFF2-40B4-BE49-F238E27FC236}">
                    <a16:creationId xmlns:a16="http://schemas.microsoft.com/office/drawing/2014/main" xmlns="" id="{3F1B458A-E111-4765-89A7-107EE00F7682}"/>
                  </a:ext>
                </a:extLst>
              </p:cNvPr>
              <p:cNvSpPr>
                <a:spLocks noChangeArrowheads="1"/>
              </p:cNvSpPr>
              <p:nvPr/>
            </p:nvSpPr>
            <p:spPr bwMode="auto">
              <a:xfrm>
                <a:off x="2391" y="2126"/>
                <a:ext cx="33" cy="54"/>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69" name="Rectangle 1072">
                <a:extLst>
                  <a:ext uri="{FF2B5EF4-FFF2-40B4-BE49-F238E27FC236}">
                    <a16:creationId xmlns:a16="http://schemas.microsoft.com/office/drawing/2014/main" xmlns="" id="{79A7C7DD-63DE-470E-83E7-175B9A0C6498}"/>
                  </a:ext>
                </a:extLst>
              </p:cNvPr>
              <p:cNvSpPr>
                <a:spLocks noChangeArrowheads="1"/>
              </p:cNvSpPr>
              <p:nvPr/>
            </p:nvSpPr>
            <p:spPr bwMode="auto">
              <a:xfrm>
                <a:off x="1673" y="2099"/>
                <a:ext cx="54" cy="33"/>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70" name="Rectangle 1073">
                <a:extLst>
                  <a:ext uri="{FF2B5EF4-FFF2-40B4-BE49-F238E27FC236}">
                    <a16:creationId xmlns:a16="http://schemas.microsoft.com/office/drawing/2014/main" xmlns="" id="{2B58CF49-995F-40FB-87F9-42D6FE5DBAC4}"/>
                  </a:ext>
                </a:extLst>
              </p:cNvPr>
              <p:cNvSpPr>
                <a:spLocks noChangeArrowheads="1"/>
              </p:cNvSpPr>
              <p:nvPr/>
            </p:nvSpPr>
            <p:spPr bwMode="auto">
              <a:xfrm>
                <a:off x="1646" y="2025"/>
                <a:ext cx="60" cy="33"/>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71" name="Rectangle 1074">
                <a:extLst>
                  <a:ext uri="{FF2B5EF4-FFF2-40B4-BE49-F238E27FC236}">
                    <a16:creationId xmlns:a16="http://schemas.microsoft.com/office/drawing/2014/main" xmlns="" id="{69474500-DAFF-4842-925A-566C9159D380}"/>
                  </a:ext>
                </a:extLst>
              </p:cNvPr>
              <p:cNvSpPr>
                <a:spLocks noChangeArrowheads="1"/>
              </p:cNvSpPr>
              <p:nvPr/>
            </p:nvSpPr>
            <p:spPr bwMode="auto">
              <a:xfrm>
                <a:off x="1612" y="1957"/>
                <a:ext cx="61" cy="33"/>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72" name="Rectangle 1075">
                <a:extLst>
                  <a:ext uri="{FF2B5EF4-FFF2-40B4-BE49-F238E27FC236}">
                    <a16:creationId xmlns:a16="http://schemas.microsoft.com/office/drawing/2014/main" xmlns="" id="{BAF0583E-9ADA-44F2-801B-7F78F18AD78F}"/>
                  </a:ext>
                </a:extLst>
              </p:cNvPr>
              <p:cNvSpPr>
                <a:spLocks noChangeArrowheads="1"/>
              </p:cNvSpPr>
              <p:nvPr/>
            </p:nvSpPr>
            <p:spPr bwMode="auto">
              <a:xfrm>
                <a:off x="1687" y="1896"/>
                <a:ext cx="60" cy="33"/>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73" name="Rectangle 1076">
                <a:extLst>
                  <a:ext uri="{FF2B5EF4-FFF2-40B4-BE49-F238E27FC236}">
                    <a16:creationId xmlns:a16="http://schemas.microsoft.com/office/drawing/2014/main" xmlns="" id="{FD926784-C461-4279-9E22-CE7C252DE2D2}"/>
                  </a:ext>
                </a:extLst>
              </p:cNvPr>
              <p:cNvSpPr>
                <a:spLocks noChangeArrowheads="1"/>
              </p:cNvSpPr>
              <p:nvPr/>
            </p:nvSpPr>
            <p:spPr bwMode="auto">
              <a:xfrm>
                <a:off x="1700" y="1828"/>
                <a:ext cx="61" cy="34"/>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74" name="Rectangle 1077">
                <a:extLst>
                  <a:ext uri="{FF2B5EF4-FFF2-40B4-BE49-F238E27FC236}">
                    <a16:creationId xmlns:a16="http://schemas.microsoft.com/office/drawing/2014/main" xmlns="" id="{0E68D564-2EF4-42FC-B183-1A41634A19DB}"/>
                  </a:ext>
                </a:extLst>
              </p:cNvPr>
              <p:cNvSpPr>
                <a:spLocks noChangeArrowheads="1"/>
              </p:cNvSpPr>
              <p:nvPr/>
            </p:nvSpPr>
            <p:spPr bwMode="auto">
              <a:xfrm>
                <a:off x="1720" y="1760"/>
                <a:ext cx="61" cy="34"/>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75" name="Rectangle 1078">
                <a:extLst>
                  <a:ext uri="{FF2B5EF4-FFF2-40B4-BE49-F238E27FC236}">
                    <a16:creationId xmlns:a16="http://schemas.microsoft.com/office/drawing/2014/main" xmlns="" id="{C68C081C-327E-41DC-8E87-FF4463859411}"/>
                  </a:ext>
                </a:extLst>
              </p:cNvPr>
              <p:cNvSpPr>
                <a:spLocks noChangeArrowheads="1"/>
              </p:cNvSpPr>
              <p:nvPr/>
            </p:nvSpPr>
            <p:spPr bwMode="auto">
              <a:xfrm>
                <a:off x="2093" y="1774"/>
                <a:ext cx="54" cy="33"/>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76" name="Rectangle 1079">
                <a:extLst>
                  <a:ext uri="{FF2B5EF4-FFF2-40B4-BE49-F238E27FC236}">
                    <a16:creationId xmlns:a16="http://schemas.microsoft.com/office/drawing/2014/main" xmlns="" id="{9ED0F197-0918-4347-B7D3-1439B3F3499C}"/>
                  </a:ext>
                </a:extLst>
              </p:cNvPr>
              <p:cNvSpPr>
                <a:spLocks noChangeArrowheads="1"/>
              </p:cNvSpPr>
              <p:nvPr/>
            </p:nvSpPr>
            <p:spPr bwMode="auto">
              <a:xfrm>
                <a:off x="2127" y="1699"/>
                <a:ext cx="53" cy="34"/>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77" name="Rectangle 1080">
                <a:extLst>
                  <a:ext uri="{FF2B5EF4-FFF2-40B4-BE49-F238E27FC236}">
                    <a16:creationId xmlns:a16="http://schemas.microsoft.com/office/drawing/2014/main" xmlns="" id="{97F9A90F-8DB3-421A-92FB-51124CCB68BD}"/>
                  </a:ext>
                </a:extLst>
              </p:cNvPr>
              <p:cNvSpPr>
                <a:spLocks noChangeArrowheads="1"/>
              </p:cNvSpPr>
              <p:nvPr/>
            </p:nvSpPr>
            <p:spPr bwMode="auto">
              <a:xfrm>
                <a:off x="2161" y="1632"/>
                <a:ext cx="53" cy="33"/>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78" name="Rectangle 1081">
                <a:extLst>
                  <a:ext uri="{FF2B5EF4-FFF2-40B4-BE49-F238E27FC236}">
                    <a16:creationId xmlns:a16="http://schemas.microsoft.com/office/drawing/2014/main" xmlns="" id="{40AE3C7B-FE7E-4F71-B7E3-8248756FA60C}"/>
                  </a:ext>
                </a:extLst>
              </p:cNvPr>
              <p:cNvSpPr>
                <a:spLocks noChangeArrowheads="1"/>
              </p:cNvSpPr>
              <p:nvPr/>
            </p:nvSpPr>
            <p:spPr bwMode="auto">
              <a:xfrm>
                <a:off x="2073" y="2241"/>
                <a:ext cx="53" cy="34"/>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79" name="Rectangle 1082">
                <a:extLst>
                  <a:ext uri="{FF2B5EF4-FFF2-40B4-BE49-F238E27FC236}">
                    <a16:creationId xmlns:a16="http://schemas.microsoft.com/office/drawing/2014/main" xmlns="" id="{BAC53E44-4465-4D90-B83F-D4D551D83D27}"/>
                  </a:ext>
                </a:extLst>
              </p:cNvPr>
              <p:cNvSpPr>
                <a:spLocks noChangeArrowheads="1"/>
              </p:cNvSpPr>
              <p:nvPr/>
            </p:nvSpPr>
            <p:spPr bwMode="auto">
              <a:xfrm>
                <a:off x="2113" y="2302"/>
                <a:ext cx="61" cy="34"/>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80" name="Rectangle 1083">
                <a:extLst>
                  <a:ext uri="{FF2B5EF4-FFF2-40B4-BE49-F238E27FC236}">
                    <a16:creationId xmlns:a16="http://schemas.microsoft.com/office/drawing/2014/main" xmlns="" id="{5DF2A899-EA8D-4D64-B2DF-64F4CE7E36A8}"/>
                  </a:ext>
                </a:extLst>
              </p:cNvPr>
              <p:cNvSpPr>
                <a:spLocks noChangeArrowheads="1"/>
              </p:cNvSpPr>
              <p:nvPr/>
            </p:nvSpPr>
            <p:spPr bwMode="auto">
              <a:xfrm>
                <a:off x="2194" y="2363"/>
                <a:ext cx="61" cy="33"/>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grpSp>
        <p:grpSp>
          <p:nvGrpSpPr>
            <p:cNvPr id="9" name="Group 1147">
              <a:extLst>
                <a:ext uri="{FF2B5EF4-FFF2-40B4-BE49-F238E27FC236}">
                  <a16:creationId xmlns:a16="http://schemas.microsoft.com/office/drawing/2014/main" xmlns="" id="{8E1D8A98-BD08-42C9-ADA1-DBDB87E6F323}"/>
                </a:ext>
              </a:extLst>
            </p:cNvPr>
            <p:cNvGrpSpPr>
              <a:grpSpLocks/>
            </p:cNvGrpSpPr>
            <p:nvPr/>
          </p:nvGrpSpPr>
          <p:grpSpPr bwMode="auto">
            <a:xfrm>
              <a:off x="2668" y="1903"/>
              <a:ext cx="968" cy="744"/>
              <a:chOff x="2668" y="1903"/>
              <a:chExt cx="968" cy="744"/>
            </a:xfrm>
          </p:grpSpPr>
          <p:sp>
            <p:nvSpPr>
              <p:cNvPr id="70" name="Freeform 1085">
                <a:extLst>
                  <a:ext uri="{FF2B5EF4-FFF2-40B4-BE49-F238E27FC236}">
                    <a16:creationId xmlns:a16="http://schemas.microsoft.com/office/drawing/2014/main" xmlns="" id="{BEE16EE9-18D3-4A51-B427-99FA72F544C7}"/>
                  </a:ext>
                </a:extLst>
              </p:cNvPr>
              <p:cNvSpPr>
                <a:spLocks/>
              </p:cNvSpPr>
              <p:nvPr/>
            </p:nvSpPr>
            <p:spPr bwMode="auto">
              <a:xfrm>
                <a:off x="2675" y="1950"/>
                <a:ext cx="941" cy="372"/>
              </a:xfrm>
              <a:custGeom>
                <a:avLst/>
                <a:gdLst>
                  <a:gd name="T0" fmla="*/ 14 w 941"/>
                  <a:gd name="T1" fmla="*/ 27 h 372"/>
                  <a:gd name="T2" fmla="*/ 183 w 941"/>
                  <a:gd name="T3" fmla="*/ 7 h 372"/>
                  <a:gd name="T4" fmla="*/ 325 w 941"/>
                  <a:gd name="T5" fmla="*/ 0 h 372"/>
                  <a:gd name="T6" fmla="*/ 447 w 941"/>
                  <a:gd name="T7" fmla="*/ 20 h 372"/>
                  <a:gd name="T8" fmla="*/ 664 w 941"/>
                  <a:gd name="T9" fmla="*/ 40 h 372"/>
                  <a:gd name="T10" fmla="*/ 786 w 941"/>
                  <a:gd name="T11" fmla="*/ 54 h 372"/>
                  <a:gd name="T12" fmla="*/ 941 w 941"/>
                  <a:gd name="T13" fmla="*/ 40 h 372"/>
                  <a:gd name="T14" fmla="*/ 941 w 941"/>
                  <a:gd name="T15" fmla="*/ 372 h 372"/>
                  <a:gd name="T16" fmla="*/ 792 w 941"/>
                  <a:gd name="T17" fmla="*/ 352 h 372"/>
                  <a:gd name="T18" fmla="*/ 643 w 941"/>
                  <a:gd name="T19" fmla="*/ 338 h 372"/>
                  <a:gd name="T20" fmla="*/ 372 w 941"/>
                  <a:gd name="T21" fmla="*/ 338 h 372"/>
                  <a:gd name="T22" fmla="*/ 203 w 941"/>
                  <a:gd name="T23" fmla="*/ 352 h 372"/>
                  <a:gd name="T24" fmla="*/ 0 w 941"/>
                  <a:gd name="T25" fmla="*/ 372 h 372"/>
                  <a:gd name="T26" fmla="*/ 14 w 941"/>
                  <a:gd name="T27" fmla="*/ 27 h 37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41"/>
                  <a:gd name="T43" fmla="*/ 0 h 372"/>
                  <a:gd name="T44" fmla="*/ 941 w 941"/>
                  <a:gd name="T45" fmla="*/ 372 h 37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41" h="372">
                    <a:moveTo>
                      <a:pt x="14" y="27"/>
                    </a:moveTo>
                    <a:lnTo>
                      <a:pt x="183" y="7"/>
                    </a:lnTo>
                    <a:lnTo>
                      <a:pt x="325" y="0"/>
                    </a:lnTo>
                    <a:lnTo>
                      <a:pt x="447" y="20"/>
                    </a:lnTo>
                    <a:lnTo>
                      <a:pt x="664" y="40"/>
                    </a:lnTo>
                    <a:lnTo>
                      <a:pt x="786" y="54"/>
                    </a:lnTo>
                    <a:lnTo>
                      <a:pt x="941" y="40"/>
                    </a:lnTo>
                    <a:lnTo>
                      <a:pt x="941" y="372"/>
                    </a:lnTo>
                    <a:lnTo>
                      <a:pt x="792" y="352"/>
                    </a:lnTo>
                    <a:lnTo>
                      <a:pt x="643" y="338"/>
                    </a:lnTo>
                    <a:lnTo>
                      <a:pt x="372" y="338"/>
                    </a:lnTo>
                    <a:lnTo>
                      <a:pt x="203" y="352"/>
                    </a:lnTo>
                    <a:lnTo>
                      <a:pt x="0" y="372"/>
                    </a:lnTo>
                    <a:lnTo>
                      <a:pt x="14" y="27"/>
                    </a:lnTo>
                    <a:close/>
                  </a:path>
                </a:pathLst>
              </a:custGeom>
              <a:solidFill>
                <a:srgbClr val="CC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71" name="Rectangle 1086">
                <a:extLst>
                  <a:ext uri="{FF2B5EF4-FFF2-40B4-BE49-F238E27FC236}">
                    <a16:creationId xmlns:a16="http://schemas.microsoft.com/office/drawing/2014/main" xmlns="" id="{F4411E3D-4654-4458-BB84-7921DD2901B7}"/>
                  </a:ext>
                </a:extLst>
              </p:cNvPr>
              <p:cNvSpPr>
                <a:spLocks noChangeArrowheads="1"/>
              </p:cNvSpPr>
              <p:nvPr/>
            </p:nvSpPr>
            <p:spPr bwMode="auto">
              <a:xfrm>
                <a:off x="2722" y="2484"/>
                <a:ext cx="802" cy="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700">
                    <a:solidFill>
                      <a:srgbClr val="FF0000"/>
                    </a:solidFill>
                    <a:latin typeface="Arial" panose="020B0604020202020204" pitchFamily="34" charset="0"/>
                  </a:rPr>
                  <a:t>Cross-Linked</a:t>
                </a:r>
                <a:endParaRPr lang="en-US" altLang="en-US">
                  <a:latin typeface="Arial" panose="020B0604020202020204" pitchFamily="34" charset="0"/>
                </a:endParaRPr>
              </a:p>
            </p:txBody>
          </p:sp>
          <p:grpSp>
            <p:nvGrpSpPr>
              <p:cNvPr id="72" name="Group 1146">
                <a:extLst>
                  <a:ext uri="{FF2B5EF4-FFF2-40B4-BE49-F238E27FC236}">
                    <a16:creationId xmlns:a16="http://schemas.microsoft.com/office/drawing/2014/main" xmlns="" id="{4F7E8531-B5FA-46CE-8AF6-3FCE029FA3FB}"/>
                  </a:ext>
                </a:extLst>
              </p:cNvPr>
              <p:cNvGrpSpPr>
                <a:grpSpLocks/>
              </p:cNvGrpSpPr>
              <p:nvPr/>
            </p:nvGrpSpPr>
            <p:grpSpPr bwMode="auto">
              <a:xfrm>
                <a:off x="2668" y="1903"/>
                <a:ext cx="968" cy="460"/>
                <a:chOff x="2668" y="1903"/>
                <a:chExt cx="968" cy="460"/>
              </a:xfrm>
            </p:grpSpPr>
            <p:sp>
              <p:nvSpPr>
                <p:cNvPr id="73" name="Freeform 1087">
                  <a:extLst>
                    <a:ext uri="{FF2B5EF4-FFF2-40B4-BE49-F238E27FC236}">
                      <a16:creationId xmlns:a16="http://schemas.microsoft.com/office/drawing/2014/main" xmlns="" id="{5C44BE0A-D3EF-4B93-BC0B-30343B5F8877}"/>
                    </a:ext>
                  </a:extLst>
                </p:cNvPr>
                <p:cNvSpPr>
                  <a:spLocks/>
                </p:cNvSpPr>
                <p:nvPr/>
              </p:nvSpPr>
              <p:spPr bwMode="auto">
                <a:xfrm>
                  <a:off x="2689" y="1929"/>
                  <a:ext cx="914" cy="55"/>
                </a:xfrm>
                <a:custGeom>
                  <a:avLst/>
                  <a:gdLst>
                    <a:gd name="T0" fmla="*/ 0 w 914"/>
                    <a:gd name="T1" fmla="*/ 28 h 55"/>
                    <a:gd name="T2" fmla="*/ 74 w 914"/>
                    <a:gd name="T3" fmla="*/ 14 h 55"/>
                    <a:gd name="T4" fmla="*/ 162 w 914"/>
                    <a:gd name="T5" fmla="*/ 7 h 55"/>
                    <a:gd name="T6" fmla="*/ 284 w 914"/>
                    <a:gd name="T7" fmla="*/ 0 h 55"/>
                    <a:gd name="T8" fmla="*/ 406 w 914"/>
                    <a:gd name="T9" fmla="*/ 14 h 55"/>
                    <a:gd name="T10" fmla="*/ 514 w 914"/>
                    <a:gd name="T11" fmla="*/ 28 h 55"/>
                    <a:gd name="T12" fmla="*/ 636 w 914"/>
                    <a:gd name="T13" fmla="*/ 48 h 55"/>
                    <a:gd name="T14" fmla="*/ 744 w 914"/>
                    <a:gd name="T15" fmla="*/ 55 h 55"/>
                    <a:gd name="T16" fmla="*/ 860 w 914"/>
                    <a:gd name="T17" fmla="*/ 55 h 55"/>
                    <a:gd name="T18" fmla="*/ 914 w 914"/>
                    <a:gd name="T19" fmla="*/ 41 h 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4"/>
                    <a:gd name="T31" fmla="*/ 0 h 55"/>
                    <a:gd name="T32" fmla="*/ 914 w 914"/>
                    <a:gd name="T33" fmla="*/ 55 h 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4" h="55">
                      <a:moveTo>
                        <a:pt x="0" y="28"/>
                      </a:moveTo>
                      <a:lnTo>
                        <a:pt x="74" y="14"/>
                      </a:lnTo>
                      <a:lnTo>
                        <a:pt x="162" y="7"/>
                      </a:lnTo>
                      <a:lnTo>
                        <a:pt x="284" y="0"/>
                      </a:lnTo>
                      <a:lnTo>
                        <a:pt x="406" y="14"/>
                      </a:lnTo>
                      <a:lnTo>
                        <a:pt x="514" y="28"/>
                      </a:lnTo>
                      <a:lnTo>
                        <a:pt x="636" y="48"/>
                      </a:lnTo>
                      <a:lnTo>
                        <a:pt x="744" y="55"/>
                      </a:lnTo>
                      <a:lnTo>
                        <a:pt x="860" y="55"/>
                      </a:lnTo>
                      <a:lnTo>
                        <a:pt x="914" y="41"/>
                      </a:lnTo>
                    </a:path>
                  </a:pathLst>
                </a:custGeom>
                <a:noFill/>
                <a:ln w="3175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74" name="Line 1088">
                  <a:extLst>
                    <a:ext uri="{FF2B5EF4-FFF2-40B4-BE49-F238E27FC236}">
                      <a16:creationId xmlns:a16="http://schemas.microsoft.com/office/drawing/2014/main" xmlns="" id="{08B932C3-0167-4B7A-9F71-832C7B2BAE88}"/>
                    </a:ext>
                  </a:extLst>
                </p:cNvPr>
                <p:cNvSpPr>
                  <a:spLocks noChangeShapeType="1"/>
                </p:cNvSpPr>
                <p:nvPr/>
              </p:nvSpPr>
              <p:spPr bwMode="auto">
                <a:xfrm flipH="1" flipV="1">
                  <a:off x="3603" y="1970"/>
                  <a:ext cx="13" cy="7"/>
                </a:xfrm>
                <a:prstGeom prst="line">
                  <a:avLst/>
                </a:prstGeom>
                <a:noFill/>
                <a:ln w="317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5" name="Freeform 1089">
                  <a:extLst>
                    <a:ext uri="{FF2B5EF4-FFF2-40B4-BE49-F238E27FC236}">
                      <a16:creationId xmlns:a16="http://schemas.microsoft.com/office/drawing/2014/main" xmlns="" id="{68694008-7826-4278-82A8-5A5254B265CB}"/>
                    </a:ext>
                  </a:extLst>
                </p:cNvPr>
                <p:cNvSpPr>
                  <a:spLocks/>
                </p:cNvSpPr>
                <p:nvPr/>
              </p:nvSpPr>
              <p:spPr bwMode="auto">
                <a:xfrm>
                  <a:off x="2682" y="2092"/>
                  <a:ext cx="928" cy="81"/>
                </a:xfrm>
                <a:custGeom>
                  <a:avLst/>
                  <a:gdLst>
                    <a:gd name="T0" fmla="*/ 0 w 928"/>
                    <a:gd name="T1" fmla="*/ 34 h 81"/>
                    <a:gd name="T2" fmla="*/ 68 w 928"/>
                    <a:gd name="T3" fmla="*/ 27 h 81"/>
                    <a:gd name="T4" fmla="*/ 142 w 928"/>
                    <a:gd name="T5" fmla="*/ 34 h 81"/>
                    <a:gd name="T6" fmla="*/ 244 w 928"/>
                    <a:gd name="T7" fmla="*/ 47 h 81"/>
                    <a:gd name="T8" fmla="*/ 352 w 928"/>
                    <a:gd name="T9" fmla="*/ 74 h 81"/>
                    <a:gd name="T10" fmla="*/ 481 w 928"/>
                    <a:gd name="T11" fmla="*/ 81 h 81"/>
                    <a:gd name="T12" fmla="*/ 542 w 928"/>
                    <a:gd name="T13" fmla="*/ 81 h 81"/>
                    <a:gd name="T14" fmla="*/ 609 w 928"/>
                    <a:gd name="T15" fmla="*/ 81 h 81"/>
                    <a:gd name="T16" fmla="*/ 731 w 928"/>
                    <a:gd name="T17" fmla="*/ 68 h 81"/>
                    <a:gd name="T18" fmla="*/ 860 w 928"/>
                    <a:gd name="T19" fmla="*/ 47 h 81"/>
                    <a:gd name="T20" fmla="*/ 894 w 928"/>
                    <a:gd name="T21" fmla="*/ 20 h 81"/>
                    <a:gd name="T22" fmla="*/ 928 w 928"/>
                    <a:gd name="T23" fmla="*/ 0 h 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28"/>
                    <a:gd name="T37" fmla="*/ 0 h 81"/>
                    <a:gd name="T38" fmla="*/ 928 w 928"/>
                    <a:gd name="T39" fmla="*/ 81 h 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28" h="81">
                      <a:moveTo>
                        <a:pt x="0" y="34"/>
                      </a:moveTo>
                      <a:lnTo>
                        <a:pt x="68" y="27"/>
                      </a:lnTo>
                      <a:lnTo>
                        <a:pt x="142" y="34"/>
                      </a:lnTo>
                      <a:lnTo>
                        <a:pt x="244" y="47"/>
                      </a:lnTo>
                      <a:lnTo>
                        <a:pt x="352" y="74"/>
                      </a:lnTo>
                      <a:lnTo>
                        <a:pt x="481" y="81"/>
                      </a:lnTo>
                      <a:lnTo>
                        <a:pt x="542" y="81"/>
                      </a:lnTo>
                      <a:lnTo>
                        <a:pt x="609" y="81"/>
                      </a:lnTo>
                      <a:lnTo>
                        <a:pt x="731" y="68"/>
                      </a:lnTo>
                      <a:lnTo>
                        <a:pt x="860" y="47"/>
                      </a:lnTo>
                      <a:lnTo>
                        <a:pt x="894" y="20"/>
                      </a:lnTo>
                      <a:lnTo>
                        <a:pt x="928" y="0"/>
                      </a:lnTo>
                    </a:path>
                  </a:pathLst>
                </a:custGeom>
                <a:noFill/>
                <a:ln w="3175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76" name="Line 1090">
                  <a:extLst>
                    <a:ext uri="{FF2B5EF4-FFF2-40B4-BE49-F238E27FC236}">
                      <a16:creationId xmlns:a16="http://schemas.microsoft.com/office/drawing/2014/main" xmlns="" id="{EEB7925A-BFA2-41AD-A7C3-ADDCC89548CC}"/>
                    </a:ext>
                  </a:extLst>
                </p:cNvPr>
                <p:cNvSpPr>
                  <a:spLocks noChangeShapeType="1"/>
                </p:cNvSpPr>
                <p:nvPr/>
              </p:nvSpPr>
              <p:spPr bwMode="auto">
                <a:xfrm flipH="1" flipV="1">
                  <a:off x="3610" y="2092"/>
                  <a:ext cx="13" cy="14"/>
                </a:xfrm>
                <a:prstGeom prst="line">
                  <a:avLst/>
                </a:prstGeom>
                <a:noFill/>
                <a:ln w="317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7" name="Freeform 1091">
                  <a:extLst>
                    <a:ext uri="{FF2B5EF4-FFF2-40B4-BE49-F238E27FC236}">
                      <a16:creationId xmlns:a16="http://schemas.microsoft.com/office/drawing/2014/main" xmlns="" id="{25D8417A-BA3E-487D-A3D8-3285800F288C}"/>
                    </a:ext>
                  </a:extLst>
                </p:cNvPr>
                <p:cNvSpPr>
                  <a:spLocks/>
                </p:cNvSpPr>
                <p:nvPr/>
              </p:nvSpPr>
              <p:spPr bwMode="auto">
                <a:xfrm>
                  <a:off x="2668" y="2288"/>
                  <a:ext cx="942" cy="27"/>
                </a:xfrm>
                <a:custGeom>
                  <a:avLst/>
                  <a:gdLst>
                    <a:gd name="T0" fmla="*/ 0 w 942"/>
                    <a:gd name="T1" fmla="*/ 27 h 27"/>
                    <a:gd name="T2" fmla="*/ 129 w 942"/>
                    <a:gd name="T3" fmla="*/ 14 h 27"/>
                    <a:gd name="T4" fmla="*/ 197 w 942"/>
                    <a:gd name="T5" fmla="*/ 7 h 27"/>
                    <a:gd name="T6" fmla="*/ 271 w 942"/>
                    <a:gd name="T7" fmla="*/ 7 h 27"/>
                    <a:gd name="T8" fmla="*/ 366 w 942"/>
                    <a:gd name="T9" fmla="*/ 0 h 27"/>
                    <a:gd name="T10" fmla="*/ 413 w 942"/>
                    <a:gd name="T11" fmla="*/ 0 h 27"/>
                    <a:gd name="T12" fmla="*/ 468 w 942"/>
                    <a:gd name="T13" fmla="*/ 7 h 27"/>
                    <a:gd name="T14" fmla="*/ 549 w 942"/>
                    <a:gd name="T15" fmla="*/ 7 h 27"/>
                    <a:gd name="T16" fmla="*/ 623 w 942"/>
                    <a:gd name="T17" fmla="*/ 14 h 27"/>
                    <a:gd name="T18" fmla="*/ 705 w 942"/>
                    <a:gd name="T19" fmla="*/ 21 h 27"/>
                    <a:gd name="T20" fmla="*/ 799 w 942"/>
                    <a:gd name="T21" fmla="*/ 27 h 27"/>
                    <a:gd name="T22" fmla="*/ 860 w 942"/>
                    <a:gd name="T23" fmla="*/ 27 h 27"/>
                    <a:gd name="T24" fmla="*/ 942 w 942"/>
                    <a:gd name="T25" fmla="*/ 27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42"/>
                    <a:gd name="T40" fmla="*/ 0 h 27"/>
                    <a:gd name="T41" fmla="*/ 942 w 942"/>
                    <a:gd name="T42" fmla="*/ 27 h 2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42" h="27">
                      <a:moveTo>
                        <a:pt x="0" y="27"/>
                      </a:moveTo>
                      <a:lnTo>
                        <a:pt x="129" y="14"/>
                      </a:lnTo>
                      <a:lnTo>
                        <a:pt x="197" y="7"/>
                      </a:lnTo>
                      <a:lnTo>
                        <a:pt x="271" y="7"/>
                      </a:lnTo>
                      <a:lnTo>
                        <a:pt x="366" y="0"/>
                      </a:lnTo>
                      <a:lnTo>
                        <a:pt x="413" y="0"/>
                      </a:lnTo>
                      <a:lnTo>
                        <a:pt x="468" y="7"/>
                      </a:lnTo>
                      <a:lnTo>
                        <a:pt x="549" y="7"/>
                      </a:lnTo>
                      <a:lnTo>
                        <a:pt x="623" y="14"/>
                      </a:lnTo>
                      <a:lnTo>
                        <a:pt x="705" y="21"/>
                      </a:lnTo>
                      <a:lnTo>
                        <a:pt x="799" y="27"/>
                      </a:lnTo>
                      <a:lnTo>
                        <a:pt x="860" y="27"/>
                      </a:lnTo>
                      <a:lnTo>
                        <a:pt x="942" y="27"/>
                      </a:lnTo>
                    </a:path>
                  </a:pathLst>
                </a:custGeom>
                <a:noFill/>
                <a:ln w="3175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78" name="Line 1092">
                  <a:extLst>
                    <a:ext uri="{FF2B5EF4-FFF2-40B4-BE49-F238E27FC236}">
                      <a16:creationId xmlns:a16="http://schemas.microsoft.com/office/drawing/2014/main" xmlns="" id="{7ACE8440-3C40-4CB9-89C3-90821C9A7CA7}"/>
                    </a:ext>
                  </a:extLst>
                </p:cNvPr>
                <p:cNvSpPr>
                  <a:spLocks noChangeShapeType="1"/>
                </p:cNvSpPr>
                <p:nvPr/>
              </p:nvSpPr>
              <p:spPr bwMode="auto">
                <a:xfrm flipH="1" flipV="1">
                  <a:off x="3610" y="2315"/>
                  <a:ext cx="6" cy="14"/>
                </a:xfrm>
                <a:prstGeom prst="line">
                  <a:avLst/>
                </a:prstGeom>
                <a:noFill/>
                <a:ln w="317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9" name="Freeform 1093">
                  <a:extLst>
                    <a:ext uri="{FF2B5EF4-FFF2-40B4-BE49-F238E27FC236}">
                      <a16:creationId xmlns:a16="http://schemas.microsoft.com/office/drawing/2014/main" xmlns="" id="{1E7A6CE5-5AEB-4CF4-8DC1-7C8967B0B27E}"/>
                    </a:ext>
                  </a:extLst>
                </p:cNvPr>
                <p:cNvSpPr>
                  <a:spLocks/>
                </p:cNvSpPr>
                <p:nvPr/>
              </p:nvSpPr>
              <p:spPr bwMode="auto">
                <a:xfrm>
                  <a:off x="2817" y="2126"/>
                  <a:ext cx="14" cy="176"/>
                </a:xfrm>
                <a:custGeom>
                  <a:avLst/>
                  <a:gdLst>
                    <a:gd name="T0" fmla="*/ 14 w 14"/>
                    <a:gd name="T1" fmla="*/ 176 h 176"/>
                    <a:gd name="T2" fmla="*/ 7 w 14"/>
                    <a:gd name="T3" fmla="*/ 142 h 176"/>
                    <a:gd name="T4" fmla="*/ 7 w 14"/>
                    <a:gd name="T5" fmla="*/ 115 h 176"/>
                    <a:gd name="T6" fmla="*/ 0 w 14"/>
                    <a:gd name="T7" fmla="*/ 81 h 176"/>
                    <a:gd name="T8" fmla="*/ 0 w 14"/>
                    <a:gd name="T9" fmla="*/ 54 h 176"/>
                    <a:gd name="T10" fmla="*/ 0 w 14"/>
                    <a:gd name="T11" fmla="*/ 0 h 176"/>
                    <a:gd name="T12" fmla="*/ 0 60000 65536"/>
                    <a:gd name="T13" fmla="*/ 0 60000 65536"/>
                    <a:gd name="T14" fmla="*/ 0 60000 65536"/>
                    <a:gd name="T15" fmla="*/ 0 60000 65536"/>
                    <a:gd name="T16" fmla="*/ 0 60000 65536"/>
                    <a:gd name="T17" fmla="*/ 0 60000 65536"/>
                    <a:gd name="T18" fmla="*/ 0 w 14"/>
                    <a:gd name="T19" fmla="*/ 0 h 176"/>
                    <a:gd name="T20" fmla="*/ 14 w 14"/>
                    <a:gd name="T21" fmla="*/ 176 h 176"/>
                  </a:gdLst>
                  <a:ahLst/>
                  <a:cxnLst>
                    <a:cxn ang="T12">
                      <a:pos x="T0" y="T1"/>
                    </a:cxn>
                    <a:cxn ang="T13">
                      <a:pos x="T2" y="T3"/>
                    </a:cxn>
                    <a:cxn ang="T14">
                      <a:pos x="T4" y="T5"/>
                    </a:cxn>
                    <a:cxn ang="T15">
                      <a:pos x="T6" y="T7"/>
                    </a:cxn>
                    <a:cxn ang="T16">
                      <a:pos x="T8" y="T9"/>
                    </a:cxn>
                    <a:cxn ang="T17">
                      <a:pos x="T10" y="T11"/>
                    </a:cxn>
                  </a:cxnLst>
                  <a:rect l="T18" t="T19" r="T20" b="T21"/>
                  <a:pathLst>
                    <a:path w="14" h="176">
                      <a:moveTo>
                        <a:pt x="14" y="176"/>
                      </a:moveTo>
                      <a:lnTo>
                        <a:pt x="7" y="142"/>
                      </a:lnTo>
                      <a:lnTo>
                        <a:pt x="7" y="115"/>
                      </a:lnTo>
                      <a:lnTo>
                        <a:pt x="0" y="81"/>
                      </a:lnTo>
                      <a:lnTo>
                        <a:pt x="0" y="54"/>
                      </a:lnTo>
                      <a:lnTo>
                        <a:pt x="0" y="0"/>
                      </a:lnTo>
                    </a:path>
                  </a:pathLst>
                </a:custGeom>
                <a:noFill/>
                <a:ln w="3175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80" name="Line 1094">
                  <a:extLst>
                    <a:ext uri="{FF2B5EF4-FFF2-40B4-BE49-F238E27FC236}">
                      <a16:creationId xmlns:a16="http://schemas.microsoft.com/office/drawing/2014/main" xmlns="" id="{282E47B8-0FDC-408C-B4BD-4B2B7FD6E671}"/>
                    </a:ext>
                  </a:extLst>
                </p:cNvPr>
                <p:cNvSpPr>
                  <a:spLocks noChangeShapeType="1"/>
                </p:cNvSpPr>
                <p:nvPr/>
              </p:nvSpPr>
              <p:spPr bwMode="auto">
                <a:xfrm flipH="1" flipV="1">
                  <a:off x="2817" y="2126"/>
                  <a:ext cx="14" cy="13"/>
                </a:xfrm>
                <a:prstGeom prst="line">
                  <a:avLst/>
                </a:prstGeom>
                <a:noFill/>
                <a:ln w="31750">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1" name="Freeform 1095">
                  <a:extLst>
                    <a:ext uri="{FF2B5EF4-FFF2-40B4-BE49-F238E27FC236}">
                      <a16:creationId xmlns:a16="http://schemas.microsoft.com/office/drawing/2014/main" xmlns="" id="{AA655C89-2268-43C7-9968-EB46239CCBF1}"/>
                    </a:ext>
                  </a:extLst>
                </p:cNvPr>
                <p:cNvSpPr>
                  <a:spLocks/>
                </p:cNvSpPr>
                <p:nvPr/>
              </p:nvSpPr>
              <p:spPr bwMode="auto">
                <a:xfrm>
                  <a:off x="3427" y="2166"/>
                  <a:ext cx="27" cy="149"/>
                </a:xfrm>
                <a:custGeom>
                  <a:avLst/>
                  <a:gdLst>
                    <a:gd name="T0" fmla="*/ 0 w 27"/>
                    <a:gd name="T1" fmla="*/ 0 h 149"/>
                    <a:gd name="T2" fmla="*/ 0 w 27"/>
                    <a:gd name="T3" fmla="*/ 34 h 149"/>
                    <a:gd name="T4" fmla="*/ 6 w 27"/>
                    <a:gd name="T5" fmla="*/ 75 h 149"/>
                    <a:gd name="T6" fmla="*/ 6 w 27"/>
                    <a:gd name="T7" fmla="*/ 109 h 149"/>
                    <a:gd name="T8" fmla="*/ 27 w 27"/>
                    <a:gd name="T9" fmla="*/ 149 h 149"/>
                    <a:gd name="T10" fmla="*/ 0 60000 65536"/>
                    <a:gd name="T11" fmla="*/ 0 60000 65536"/>
                    <a:gd name="T12" fmla="*/ 0 60000 65536"/>
                    <a:gd name="T13" fmla="*/ 0 60000 65536"/>
                    <a:gd name="T14" fmla="*/ 0 60000 65536"/>
                    <a:gd name="T15" fmla="*/ 0 w 27"/>
                    <a:gd name="T16" fmla="*/ 0 h 149"/>
                    <a:gd name="T17" fmla="*/ 27 w 27"/>
                    <a:gd name="T18" fmla="*/ 149 h 149"/>
                  </a:gdLst>
                  <a:ahLst/>
                  <a:cxnLst>
                    <a:cxn ang="T10">
                      <a:pos x="T0" y="T1"/>
                    </a:cxn>
                    <a:cxn ang="T11">
                      <a:pos x="T2" y="T3"/>
                    </a:cxn>
                    <a:cxn ang="T12">
                      <a:pos x="T4" y="T5"/>
                    </a:cxn>
                    <a:cxn ang="T13">
                      <a:pos x="T6" y="T7"/>
                    </a:cxn>
                    <a:cxn ang="T14">
                      <a:pos x="T8" y="T9"/>
                    </a:cxn>
                  </a:cxnLst>
                  <a:rect l="T15" t="T16" r="T17" b="T18"/>
                  <a:pathLst>
                    <a:path w="27" h="149">
                      <a:moveTo>
                        <a:pt x="0" y="0"/>
                      </a:moveTo>
                      <a:lnTo>
                        <a:pt x="0" y="34"/>
                      </a:lnTo>
                      <a:lnTo>
                        <a:pt x="6" y="75"/>
                      </a:lnTo>
                      <a:lnTo>
                        <a:pt x="6" y="109"/>
                      </a:lnTo>
                      <a:lnTo>
                        <a:pt x="27" y="149"/>
                      </a:lnTo>
                    </a:path>
                  </a:pathLst>
                </a:custGeom>
                <a:noFill/>
                <a:ln w="3175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82" name="Line 1096">
                  <a:extLst>
                    <a:ext uri="{FF2B5EF4-FFF2-40B4-BE49-F238E27FC236}">
                      <a16:creationId xmlns:a16="http://schemas.microsoft.com/office/drawing/2014/main" xmlns="" id="{61DAC067-60BD-456C-AB5D-F3329C48BEF8}"/>
                    </a:ext>
                  </a:extLst>
                </p:cNvPr>
                <p:cNvSpPr>
                  <a:spLocks noChangeShapeType="1"/>
                </p:cNvSpPr>
                <p:nvPr/>
              </p:nvSpPr>
              <p:spPr bwMode="auto">
                <a:xfrm flipH="1" flipV="1">
                  <a:off x="3454" y="2315"/>
                  <a:ext cx="7" cy="14"/>
                </a:xfrm>
                <a:prstGeom prst="line">
                  <a:avLst/>
                </a:prstGeom>
                <a:noFill/>
                <a:ln w="31750">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3" name="Freeform 1097">
                  <a:extLst>
                    <a:ext uri="{FF2B5EF4-FFF2-40B4-BE49-F238E27FC236}">
                      <a16:creationId xmlns:a16="http://schemas.microsoft.com/office/drawing/2014/main" xmlns="" id="{ECDC652B-F4E4-4E19-B8D4-660F3396FEA1}"/>
                    </a:ext>
                  </a:extLst>
                </p:cNvPr>
                <p:cNvSpPr>
                  <a:spLocks/>
                </p:cNvSpPr>
                <p:nvPr/>
              </p:nvSpPr>
              <p:spPr bwMode="auto">
                <a:xfrm>
                  <a:off x="3149" y="1950"/>
                  <a:ext cx="34" cy="216"/>
                </a:xfrm>
                <a:custGeom>
                  <a:avLst/>
                  <a:gdLst>
                    <a:gd name="T0" fmla="*/ 0 w 34"/>
                    <a:gd name="T1" fmla="*/ 216 h 216"/>
                    <a:gd name="T2" fmla="*/ 0 w 34"/>
                    <a:gd name="T3" fmla="*/ 149 h 216"/>
                    <a:gd name="T4" fmla="*/ 14 w 34"/>
                    <a:gd name="T5" fmla="*/ 95 h 216"/>
                    <a:gd name="T6" fmla="*/ 20 w 34"/>
                    <a:gd name="T7" fmla="*/ 40 h 216"/>
                    <a:gd name="T8" fmla="*/ 34 w 34"/>
                    <a:gd name="T9" fmla="*/ 0 h 216"/>
                    <a:gd name="T10" fmla="*/ 0 60000 65536"/>
                    <a:gd name="T11" fmla="*/ 0 60000 65536"/>
                    <a:gd name="T12" fmla="*/ 0 60000 65536"/>
                    <a:gd name="T13" fmla="*/ 0 60000 65536"/>
                    <a:gd name="T14" fmla="*/ 0 60000 65536"/>
                    <a:gd name="T15" fmla="*/ 0 w 34"/>
                    <a:gd name="T16" fmla="*/ 0 h 216"/>
                    <a:gd name="T17" fmla="*/ 34 w 34"/>
                    <a:gd name="T18" fmla="*/ 216 h 216"/>
                  </a:gdLst>
                  <a:ahLst/>
                  <a:cxnLst>
                    <a:cxn ang="T10">
                      <a:pos x="T0" y="T1"/>
                    </a:cxn>
                    <a:cxn ang="T11">
                      <a:pos x="T2" y="T3"/>
                    </a:cxn>
                    <a:cxn ang="T12">
                      <a:pos x="T4" y="T5"/>
                    </a:cxn>
                    <a:cxn ang="T13">
                      <a:pos x="T6" y="T7"/>
                    </a:cxn>
                    <a:cxn ang="T14">
                      <a:pos x="T8" y="T9"/>
                    </a:cxn>
                  </a:cxnLst>
                  <a:rect l="T15" t="T16" r="T17" b="T18"/>
                  <a:pathLst>
                    <a:path w="34" h="216">
                      <a:moveTo>
                        <a:pt x="0" y="216"/>
                      </a:moveTo>
                      <a:lnTo>
                        <a:pt x="0" y="149"/>
                      </a:lnTo>
                      <a:lnTo>
                        <a:pt x="14" y="95"/>
                      </a:lnTo>
                      <a:lnTo>
                        <a:pt x="20" y="40"/>
                      </a:lnTo>
                      <a:lnTo>
                        <a:pt x="34" y="0"/>
                      </a:lnTo>
                    </a:path>
                  </a:pathLst>
                </a:custGeom>
                <a:noFill/>
                <a:ln w="3175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84" name="Line 1098">
                  <a:extLst>
                    <a:ext uri="{FF2B5EF4-FFF2-40B4-BE49-F238E27FC236}">
                      <a16:creationId xmlns:a16="http://schemas.microsoft.com/office/drawing/2014/main" xmlns="" id="{66FF529A-236B-4A59-B33C-17510F16EE1F}"/>
                    </a:ext>
                  </a:extLst>
                </p:cNvPr>
                <p:cNvSpPr>
                  <a:spLocks noChangeShapeType="1"/>
                </p:cNvSpPr>
                <p:nvPr/>
              </p:nvSpPr>
              <p:spPr bwMode="auto">
                <a:xfrm flipH="1" flipV="1">
                  <a:off x="3183" y="1950"/>
                  <a:ext cx="7" cy="13"/>
                </a:xfrm>
                <a:prstGeom prst="line">
                  <a:avLst/>
                </a:prstGeom>
                <a:noFill/>
                <a:ln w="31750">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5" name="Rectangle 1099">
                  <a:extLst>
                    <a:ext uri="{FF2B5EF4-FFF2-40B4-BE49-F238E27FC236}">
                      <a16:creationId xmlns:a16="http://schemas.microsoft.com/office/drawing/2014/main" xmlns="" id="{B6EE777B-7727-43DB-AD2F-81D78764EC43}"/>
                    </a:ext>
                  </a:extLst>
                </p:cNvPr>
                <p:cNvSpPr>
                  <a:spLocks noChangeArrowheads="1"/>
                </p:cNvSpPr>
                <p:nvPr/>
              </p:nvSpPr>
              <p:spPr bwMode="auto">
                <a:xfrm>
                  <a:off x="2696" y="1930"/>
                  <a:ext cx="33" cy="60"/>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86" name="Rectangle 1100">
                  <a:extLst>
                    <a:ext uri="{FF2B5EF4-FFF2-40B4-BE49-F238E27FC236}">
                      <a16:creationId xmlns:a16="http://schemas.microsoft.com/office/drawing/2014/main" xmlns="" id="{2D22F8A9-9244-43AB-84D0-DBF8F37E6DC5}"/>
                    </a:ext>
                  </a:extLst>
                </p:cNvPr>
                <p:cNvSpPr>
                  <a:spLocks noChangeArrowheads="1"/>
                </p:cNvSpPr>
                <p:nvPr/>
              </p:nvSpPr>
              <p:spPr bwMode="auto">
                <a:xfrm>
                  <a:off x="2770" y="1923"/>
                  <a:ext cx="33" cy="54"/>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87" name="Rectangle 1101">
                  <a:extLst>
                    <a:ext uri="{FF2B5EF4-FFF2-40B4-BE49-F238E27FC236}">
                      <a16:creationId xmlns:a16="http://schemas.microsoft.com/office/drawing/2014/main" xmlns="" id="{E7027FDC-E109-40DA-B670-8A08BD167593}"/>
                    </a:ext>
                  </a:extLst>
                </p:cNvPr>
                <p:cNvSpPr>
                  <a:spLocks noChangeArrowheads="1"/>
                </p:cNvSpPr>
                <p:nvPr/>
              </p:nvSpPr>
              <p:spPr bwMode="auto">
                <a:xfrm>
                  <a:off x="2838" y="1916"/>
                  <a:ext cx="33" cy="54"/>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88" name="Rectangle 1102">
                  <a:extLst>
                    <a:ext uri="{FF2B5EF4-FFF2-40B4-BE49-F238E27FC236}">
                      <a16:creationId xmlns:a16="http://schemas.microsoft.com/office/drawing/2014/main" xmlns="" id="{0472067F-3774-4F69-A51B-3DEEC980A6E6}"/>
                    </a:ext>
                  </a:extLst>
                </p:cNvPr>
                <p:cNvSpPr>
                  <a:spLocks noChangeArrowheads="1"/>
                </p:cNvSpPr>
                <p:nvPr/>
              </p:nvSpPr>
              <p:spPr bwMode="auto">
                <a:xfrm>
                  <a:off x="2912" y="1909"/>
                  <a:ext cx="34" cy="54"/>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89" name="Rectangle 1103">
                  <a:extLst>
                    <a:ext uri="{FF2B5EF4-FFF2-40B4-BE49-F238E27FC236}">
                      <a16:creationId xmlns:a16="http://schemas.microsoft.com/office/drawing/2014/main" xmlns="" id="{23A3EC32-D15E-44A2-9729-7238949B164F}"/>
                    </a:ext>
                  </a:extLst>
                </p:cNvPr>
                <p:cNvSpPr>
                  <a:spLocks noChangeArrowheads="1"/>
                </p:cNvSpPr>
                <p:nvPr/>
              </p:nvSpPr>
              <p:spPr bwMode="auto">
                <a:xfrm>
                  <a:off x="2987" y="1903"/>
                  <a:ext cx="33" cy="60"/>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90" name="Rectangle 1104">
                  <a:extLst>
                    <a:ext uri="{FF2B5EF4-FFF2-40B4-BE49-F238E27FC236}">
                      <a16:creationId xmlns:a16="http://schemas.microsoft.com/office/drawing/2014/main" xmlns="" id="{6A2EB0B4-B180-4E1D-97D6-48559337BF9C}"/>
                    </a:ext>
                  </a:extLst>
                </p:cNvPr>
                <p:cNvSpPr>
                  <a:spLocks noChangeArrowheads="1"/>
                </p:cNvSpPr>
                <p:nvPr/>
              </p:nvSpPr>
              <p:spPr bwMode="auto">
                <a:xfrm>
                  <a:off x="3061" y="1916"/>
                  <a:ext cx="34" cy="54"/>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91" name="Rectangle 1105">
                  <a:extLst>
                    <a:ext uri="{FF2B5EF4-FFF2-40B4-BE49-F238E27FC236}">
                      <a16:creationId xmlns:a16="http://schemas.microsoft.com/office/drawing/2014/main" xmlns="" id="{99A31161-6DFD-485D-8673-5AC82D178EEA}"/>
                    </a:ext>
                  </a:extLst>
                </p:cNvPr>
                <p:cNvSpPr>
                  <a:spLocks noChangeArrowheads="1"/>
                </p:cNvSpPr>
                <p:nvPr/>
              </p:nvSpPr>
              <p:spPr bwMode="auto">
                <a:xfrm>
                  <a:off x="3136" y="1916"/>
                  <a:ext cx="26" cy="61"/>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92" name="Rectangle 1106">
                  <a:extLst>
                    <a:ext uri="{FF2B5EF4-FFF2-40B4-BE49-F238E27FC236}">
                      <a16:creationId xmlns:a16="http://schemas.microsoft.com/office/drawing/2014/main" xmlns="" id="{B319D738-FFE9-4B36-8424-9AC0DE1350F7}"/>
                    </a:ext>
                  </a:extLst>
                </p:cNvPr>
                <p:cNvSpPr>
                  <a:spLocks noChangeArrowheads="1"/>
                </p:cNvSpPr>
                <p:nvPr/>
              </p:nvSpPr>
              <p:spPr bwMode="auto">
                <a:xfrm>
                  <a:off x="3203" y="1930"/>
                  <a:ext cx="34" cy="60"/>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93" name="Rectangle 1107">
                  <a:extLst>
                    <a:ext uri="{FF2B5EF4-FFF2-40B4-BE49-F238E27FC236}">
                      <a16:creationId xmlns:a16="http://schemas.microsoft.com/office/drawing/2014/main" xmlns="" id="{8BFDF8CB-2BCF-49E1-8988-880ADAAE664C}"/>
                    </a:ext>
                  </a:extLst>
                </p:cNvPr>
                <p:cNvSpPr>
                  <a:spLocks noChangeArrowheads="1"/>
                </p:cNvSpPr>
                <p:nvPr/>
              </p:nvSpPr>
              <p:spPr bwMode="auto">
                <a:xfrm>
                  <a:off x="3278" y="1943"/>
                  <a:ext cx="33" cy="61"/>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94" name="Rectangle 1108">
                  <a:extLst>
                    <a:ext uri="{FF2B5EF4-FFF2-40B4-BE49-F238E27FC236}">
                      <a16:creationId xmlns:a16="http://schemas.microsoft.com/office/drawing/2014/main" xmlns="" id="{B44829C9-1F96-4D00-AC44-C86C611F8328}"/>
                    </a:ext>
                  </a:extLst>
                </p:cNvPr>
                <p:cNvSpPr>
                  <a:spLocks noChangeArrowheads="1"/>
                </p:cNvSpPr>
                <p:nvPr/>
              </p:nvSpPr>
              <p:spPr bwMode="auto">
                <a:xfrm>
                  <a:off x="3352" y="1957"/>
                  <a:ext cx="34" cy="60"/>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95" name="Rectangle 1109">
                  <a:extLst>
                    <a:ext uri="{FF2B5EF4-FFF2-40B4-BE49-F238E27FC236}">
                      <a16:creationId xmlns:a16="http://schemas.microsoft.com/office/drawing/2014/main" xmlns="" id="{A6ED7D22-2C18-4012-9543-0ECDE2D0F22E}"/>
                    </a:ext>
                  </a:extLst>
                </p:cNvPr>
                <p:cNvSpPr>
                  <a:spLocks noChangeArrowheads="1"/>
                </p:cNvSpPr>
                <p:nvPr/>
              </p:nvSpPr>
              <p:spPr bwMode="auto">
                <a:xfrm>
                  <a:off x="3427" y="1957"/>
                  <a:ext cx="33" cy="60"/>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96" name="Rectangle 1110">
                  <a:extLst>
                    <a:ext uri="{FF2B5EF4-FFF2-40B4-BE49-F238E27FC236}">
                      <a16:creationId xmlns:a16="http://schemas.microsoft.com/office/drawing/2014/main" xmlns="" id="{8789066C-4A97-4AF9-9D81-3CA530E78E21}"/>
                    </a:ext>
                  </a:extLst>
                </p:cNvPr>
                <p:cNvSpPr>
                  <a:spLocks noChangeArrowheads="1"/>
                </p:cNvSpPr>
                <p:nvPr/>
              </p:nvSpPr>
              <p:spPr bwMode="auto">
                <a:xfrm>
                  <a:off x="3495" y="1957"/>
                  <a:ext cx="33" cy="60"/>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97" name="Rectangle 1111">
                  <a:extLst>
                    <a:ext uri="{FF2B5EF4-FFF2-40B4-BE49-F238E27FC236}">
                      <a16:creationId xmlns:a16="http://schemas.microsoft.com/office/drawing/2014/main" xmlns="" id="{D33E0744-1D6C-4740-A73C-D0625288E074}"/>
                    </a:ext>
                  </a:extLst>
                </p:cNvPr>
                <p:cNvSpPr>
                  <a:spLocks noChangeArrowheads="1"/>
                </p:cNvSpPr>
                <p:nvPr/>
              </p:nvSpPr>
              <p:spPr bwMode="auto">
                <a:xfrm>
                  <a:off x="3569" y="1950"/>
                  <a:ext cx="34" cy="61"/>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98" name="Rectangle 1112">
                  <a:extLst>
                    <a:ext uri="{FF2B5EF4-FFF2-40B4-BE49-F238E27FC236}">
                      <a16:creationId xmlns:a16="http://schemas.microsoft.com/office/drawing/2014/main" xmlns="" id="{79D005D6-B4C6-4C3C-984A-109ED32477DD}"/>
                    </a:ext>
                  </a:extLst>
                </p:cNvPr>
                <p:cNvSpPr>
                  <a:spLocks noChangeArrowheads="1"/>
                </p:cNvSpPr>
                <p:nvPr/>
              </p:nvSpPr>
              <p:spPr bwMode="auto">
                <a:xfrm>
                  <a:off x="3583" y="2085"/>
                  <a:ext cx="33" cy="61"/>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99" name="Rectangle 1113">
                  <a:extLst>
                    <a:ext uri="{FF2B5EF4-FFF2-40B4-BE49-F238E27FC236}">
                      <a16:creationId xmlns:a16="http://schemas.microsoft.com/office/drawing/2014/main" xmlns="" id="{4A92F089-61E4-473B-953D-960C23F49702}"/>
                    </a:ext>
                  </a:extLst>
                </p:cNvPr>
                <p:cNvSpPr>
                  <a:spLocks noChangeArrowheads="1"/>
                </p:cNvSpPr>
                <p:nvPr/>
              </p:nvSpPr>
              <p:spPr bwMode="auto">
                <a:xfrm>
                  <a:off x="3522" y="2119"/>
                  <a:ext cx="33" cy="61"/>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00" name="Rectangle 1114">
                  <a:extLst>
                    <a:ext uri="{FF2B5EF4-FFF2-40B4-BE49-F238E27FC236}">
                      <a16:creationId xmlns:a16="http://schemas.microsoft.com/office/drawing/2014/main" xmlns="" id="{E2E60308-668F-4BE7-9A25-295F3EEB3BA9}"/>
                    </a:ext>
                  </a:extLst>
                </p:cNvPr>
                <p:cNvSpPr>
                  <a:spLocks noChangeArrowheads="1"/>
                </p:cNvSpPr>
                <p:nvPr/>
              </p:nvSpPr>
              <p:spPr bwMode="auto">
                <a:xfrm>
                  <a:off x="3461" y="2140"/>
                  <a:ext cx="33" cy="60"/>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01" name="Rectangle 1115">
                  <a:extLst>
                    <a:ext uri="{FF2B5EF4-FFF2-40B4-BE49-F238E27FC236}">
                      <a16:creationId xmlns:a16="http://schemas.microsoft.com/office/drawing/2014/main" xmlns="" id="{3A00845E-0BFA-4DC8-99BF-70BCA9E21D92}"/>
                    </a:ext>
                  </a:extLst>
                </p:cNvPr>
                <p:cNvSpPr>
                  <a:spLocks noChangeArrowheads="1"/>
                </p:cNvSpPr>
                <p:nvPr/>
              </p:nvSpPr>
              <p:spPr bwMode="auto">
                <a:xfrm>
                  <a:off x="3393" y="2146"/>
                  <a:ext cx="33" cy="54"/>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02" name="Rectangle 1116">
                  <a:extLst>
                    <a:ext uri="{FF2B5EF4-FFF2-40B4-BE49-F238E27FC236}">
                      <a16:creationId xmlns:a16="http://schemas.microsoft.com/office/drawing/2014/main" xmlns="" id="{EA268B20-5F07-4461-A53C-636B3A67F004}"/>
                    </a:ext>
                  </a:extLst>
                </p:cNvPr>
                <p:cNvSpPr>
                  <a:spLocks noChangeArrowheads="1"/>
                </p:cNvSpPr>
                <p:nvPr/>
              </p:nvSpPr>
              <p:spPr bwMode="auto">
                <a:xfrm>
                  <a:off x="3332" y="2153"/>
                  <a:ext cx="34" cy="54"/>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03" name="Rectangle 1117">
                  <a:extLst>
                    <a:ext uri="{FF2B5EF4-FFF2-40B4-BE49-F238E27FC236}">
                      <a16:creationId xmlns:a16="http://schemas.microsoft.com/office/drawing/2014/main" xmlns="" id="{9EBC0041-C438-45DA-BD37-F578807DAC9A}"/>
                    </a:ext>
                  </a:extLst>
                </p:cNvPr>
                <p:cNvSpPr>
                  <a:spLocks noChangeArrowheads="1"/>
                </p:cNvSpPr>
                <p:nvPr/>
              </p:nvSpPr>
              <p:spPr bwMode="auto">
                <a:xfrm>
                  <a:off x="3271" y="2160"/>
                  <a:ext cx="34" cy="54"/>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04" name="Rectangle 1118">
                  <a:extLst>
                    <a:ext uri="{FF2B5EF4-FFF2-40B4-BE49-F238E27FC236}">
                      <a16:creationId xmlns:a16="http://schemas.microsoft.com/office/drawing/2014/main" xmlns="" id="{72E0F183-5B33-4990-A5EA-C0B20E331753}"/>
                    </a:ext>
                  </a:extLst>
                </p:cNvPr>
                <p:cNvSpPr>
                  <a:spLocks noChangeArrowheads="1"/>
                </p:cNvSpPr>
                <p:nvPr/>
              </p:nvSpPr>
              <p:spPr bwMode="auto">
                <a:xfrm>
                  <a:off x="3210" y="2153"/>
                  <a:ext cx="34" cy="61"/>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05" name="Rectangle 1119">
                  <a:extLst>
                    <a:ext uri="{FF2B5EF4-FFF2-40B4-BE49-F238E27FC236}">
                      <a16:creationId xmlns:a16="http://schemas.microsoft.com/office/drawing/2014/main" xmlns="" id="{5FF7600F-4075-4894-8AA0-BE14E8B9E11C}"/>
                    </a:ext>
                  </a:extLst>
                </p:cNvPr>
                <p:cNvSpPr>
                  <a:spLocks noChangeArrowheads="1"/>
                </p:cNvSpPr>
                <p:nvPr/>
              </p:nvSpPr>
              <p:spPr bwMode="auto">
                <a:xfrm>
                  <a:off x="3143" y="2153"/>
                  <a:ext cx="33" cy="61"/>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06" name="Rectangle 1120">
                  <a:extLst>
                    <a:ext uri="{FF2B5EF4-FFF2-40B4-BE49-F238E27FC236}">
                      <a16:creationId xmlns:a16="http://schemas.microsoft.com/office/drawing/2014/main" xmlns="" id="{A1B3020A-EAA6-4127-9CD7-11F46E0BFE5E}"/>
                    </a:ext>
                  </a:extLst>
                </p:cNvPr>
                <p:cNvSpPr>
                  <a:spLocks noChangeArrowheads="1"/>
                </p:cNvSpPr>
                <p:nvPr/>
              </p:nvSpPr>
              <p:spPr bwMode="auto">
                <a:xfrm>
                  <a:off x="3082" y="2153"/>
                  <a:ext cx="33" cy="54"/>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07" name="Rectangle 1121">
                  <a:extLst>
                    <a:ext uri="{FF2B5EF4-FFF2-40B4-BE49-F238E27FC236}">
                      <a16:creationId xmlns:a16="http://schemas.microsoft.com/office/drawing/2014/main" xmlns="" id="{A434999D-E999-4661-8B42-05C3FD9E69FB}"/>
                    </a:ext>
                  </a:extLst>
                </p:cNvPr>
                <p:cNvSpPr>
                  <a:spLocks noChangeArrowheads="1"/>
                </p:cNvSpPr>
                <p:nvPr/>
              </p:nvSpPr>
              <p:spPr bwMode="auto">
                <a:xfrm>
                  <a:off x="3021" y="2140"/>
                  <a:ext cx="33" cy="60"/>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08" name="Rectangle 1122">
                  <a:extLst>
                    <a:ext uri="{FF2B5EF4-FFF2-40B4-BE49-F238E27FC236}">
                      <a16:creationId xmlns:a16="http://schemas.microsoft.com/office/drawing/2014/main" xmlns="" id="{CB5E019E-8336-43B3-B2E8-D5B54BA5B84C}"/>
                    </a:ext>
                  </a:extLst>
                </p:cNvPr>
                <p:cNvSpPr>
                  <a:spLocks noChangeArrowheads="1"/>
                </p:cNvSpPr>
                <p:nvPr/>
              </p:nvSpPr>
              <p:spPr bwMode="auto">
                <a:xfrm>
                  <a:off x="2960" y="2133"/>
                  <a:ext cx="33" cy="54"/>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09" name="Rectangle 1123">
                  <a:extLst>
                    <a:ext uri="{FF2B5EF4-FFF2-40B4-BE49-F238E27FC236}">
                      <a16:creationId xmlns:a16="http://schemas.microsoft.com/office/drawing/2014/main" xmlns="" id="{492AB6F2-0BD3-4BB9-9A42-CB68E55949D2}"/>
                    </a:ext>
                  </a:extLst>
                </p:cNvPr>
                <p:cNvSpPr>
                  <a:spLocks noChangeArrowheads="1"/>
                </p:cNvSpPr>
                <p:nvPr/>
              </p:nvSpPr>
              <p:spPr bwMode="auto">
                <a:xfrm>
                  <a:off x="2892" y="2119"/>
                  <a:ext cx="33" cy="61"/>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10" name="Rectangle 1124">
                  <a:extLst>
                    <a:ext uri="{FF2B5EF4-FFF2-40B4-BE49-F238E27FC236}">
                      <a16:creationId xmlns:a16="http://schemas.microsoft.com/office/drawing/2014/main" xmlns="" id="{ACF33ECC-BF0B-4675-A8D5-7449D3C6DCFE}"/>
                    </a:ext>
                  </a:extLst>
                </p:cNvPr>
                <p:cNvSpPr>
                  <a:spLocks noChangeArrowheads="1"/>
                </p:cNvSpPr>
                <p:nvPr/>
              </p:nvSpPr>
              <p:spPr bwMode="auto">
                <a:xfrm>
                  <a:off x="2831" y="2106"/>
                  <a:ext cx="33" cy="60"/>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11" name="Rectangle 1125">
                  <a:extLst>
                    <a:ext uri="{FF2B5EF4-FFF2-40B4-BE49-F238E27FC236}">
                      <a16:creationId xmlns:a16="http://schemas.microsoft.com/office/drawing/2014/main" xmlns="" id="{7775D766-CD1A-4FFE-850D-59ADF0138355}"/>
                    </a:ext>
                  </a:extLst>
                </p:cNvPr>
                <p:cNvSpPr>
                  <a:spLocks noChangeArrowheads="1"/>
                </p:cNvSpPr>
                <p:nvPr/>
              </p:nvSpPr>
              <p:spPr bwMode="auto">
                <a:xfrm>
                  <a:off x="2770" y="2106"/>
                  <a:ext cx="33" cy="53"/>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12" name="Rectangle 1126">
                  <a:extLst>
                    <a:ext uri="{FF2B5EF4-FFF2-40B4-BE49-F238E27FC236}">
                      <a16:creationId xmlns:a16="http://schemas.microsoft.com/office/drawing/2014/main" xmlns="" id="{9DBD379A-A2EC-48D4-842D-5EB0D63F22A7}"/>
                    </a:ext>
                  </a:extLst>
                </p:cNvPr>
                <p:cNvSpPr>
                  <a:spLocks noChangeArrowheads="1"/>
                </p:cNvSpPr>
                <p:nvPr/>
              </p:nvSpPr>
              <p:spPr bwMode="auto">
                <a:xfrm>
                  <a:off x="2709" y="2106"/>
                  <a:ext cx="34" cy="53"/>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13" name="Rectangle 1127">
                  <a:extLst>
                    <a:ext uri="{FF2B5EF4-FFF2-40B4-BE49-F238E27FC236}">
                      <a16:creationId xmlns:a16="http://schemas.microsoft.com/office/drawing/2014/main" xmlns="" id="{094DA3AB-8C11-4A9C-8469-B2C8F9B5B08A}"/>
                    </a:ext>
                  </a:extLst>
                </p:cNvPr>
                <p:cNvSpPr>
                  <a:spLocks noChangeArrowheads="1"/>
                </p:cNvSpPr>
                <p:nvPr/>
              </p:nvSpPr>
              <p:spPr bwMode="auto">
                <a:xfrm>
                  <a:off x="2696" y="2295"/>
                  <a:ext cx="33" cy="54"/>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14" name="Rectangle 1128">
                  <a:extLst>
                    <a:ext uri="{FF2B5EF4-FFF2-40B4-BE49-F238E27FC236}">
                      <a16:creationId xmlns:a16="http://schemas.microsoft.com/office/drawing/2014/main" xmlns="" id="{949B201E-A7B3-48C2-951E-55CE8DAC7380}"/>
                    </a:ext>
                  </a:extLst>
                </p:cNvPr>
                <p:cNvSpPr>
                  <a:spLocks noChangeArrowheads="1"/>
                </p:cNvSpPr>
                <p:nvPr/>
              </p:nvSpPr>
              <p:spPr bwMode="auto">
                <a:xfrm>
                  <a:off x="2757" y="2289"/>
                  <a:ext cx="33" cy="60"/>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15" name="Rectangle 1129">
                  <a:extLst>
                    <a:ext uri="{FF2B5EF4-FFF2-40B4-BE49-F238E27FC236}">
                      <a16:creationId xmlns:a16="http://schemas.microsoft.com/office/drawing/2014/main" xmlns="" id="{18969A31-71B6-4AA5-9D53-1DD188CD31F7}"/>
                    </a:ext>
                  </a:extLst>
                </p:cNvPr>
                <p:cNvSpPr>
                  <a:spLocks noChangeArrowheads="1"/>
                </p:cNvSpPr>
                <p:nvPr/>
              </p:nvSpPr>
              <p:spPr bwMode="auto">
                <a:xfrm>
                  <a:off x="2824" y="2282"/>
                  <a:ext cx="34" cy="54"/>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16" name="Rectangle 1130">
                  <a:extLst>
                    <a:ext uri="{FF2B5EF4-FFF2-40B4-BE49-F238E27FC236}">
                      <a16:creationId xmlns:a16="http://schemas.microsoft.com/office/drawing/2014/main" xmlns="" id="{1A2B056C-0C28-482E-8836-432FCA99B093}"/>
                    </a:ext>
                  </a:extLst>
                </p:cNvPr>
                <p:cNvSpPr>
                  <a:spLocks noChangeArrowheads="1"/>
                </p:cNvSpPr>
                <p:nvPr/>
              </p:nvSpPr>
              <p:spPr bwMode="auto">
                <a:xfrm>
                  <a:off x="2885" y="2268"/>
                  <a:ext cx="34" cy="61"/>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17" name="Rectangle 1131">
                  <a:extLst>
                    <a:ext uri="{FF2B5EF4-FFF2-40B4-BE49-F238E27FC236}">
                      <a16:creationId xmlns:a16="http://schemas.microsoft.com/office/drawing/2014/main" xmlns="" id="{0AC96A27-FA14-44A6-AB56-9A9C51BA7305}"/>
                    </a:ext>
                  </a:extLst>
                </p:cNvPr>
                <p:cNvSpPr>
                  <a:spLocks noChangeArrowheads="1"/>
                </p:cNvSpPr>
                <p:nvPr/>
              </p:nvSpPr>
              <p:spPr bwMode="auto">
                <a:xfrm>
                  <a:off x="2953" y="2261"/>
                  <a:ext cx="33" cy="61"/>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18" name="Rectangle 1132">
                  <a:extLst>
                    <a:ext uri="{FF2B5EF4-FFF2-40B4-BE49-F238E27FC236}">
                      <a16:creationId xmlns:a16="http://schemas.microsoft.com/office/drawing/2014/main" xmlns="" id="{80F081BD-EC5E-468F-BB8A-D4FE2AB7A449}"/>
                    </a:ext>
                  </a:extLst>
                </p:cNvPr>
                <p:cNvSpPr>
                  <a:spLocks noChangeArrowheads="1"/>
                </p:cNvSpPr>
                <p:nvPr/>
              </p:nvSpPr>
              <p:spPr bwMode="auto">
                <a:xfrm>
                  <a:off x="3021" y="2261"/>
                  <a:ext cx="26" cy="61"/>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19" name="Rectangle 1133">
                  <a:extLst>
                    <a:ext uri="{FF2B5EF4-FFF2-40B4-BE49-F238E27FC236}">
                      <a16:creationId xmlns:a16="http://schemas.microsoft.com/office/drawing/2014/main" xmlns="" id="{CF598761-052F-4367-880B-08AC1FBC760A}"/>
                    </a:ext>
                  </a:extLst>
                </p:cNvPr>
                <p:cNvSpPr>
                  <a:spLocks noChangeArrowheads="1"/>
                </p:cNvSpPr>
                <p:nvPr/>
              </p:nvSpPr>
              <p:spPr bwMode="auto">
                <a:xfrm>
                  <a:off x="3082" y="2268"/>
                  <a:ext cx="33" cy="54"/>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20" name="Rectangle 1134">
                  <a:extLst>
                    <a:ext uri="{FF2B5EF4-FFF2-40B4-BE49-F238E27FC236}">
                      <a16:creationId xmlns:a16="http://schemas.microsoft.com/office/drawing/2014/main" xmlns="" id="{0D91EA03-027A-4DFC-B8BD-9F6212F9F855}"/>
                    </a:ext>
                  </a:extLst>
                </p:cNvPr>
                <p:cNvSpPr>
                  <a:spLocks noChangeArrowheads="1"/>
                </p:cNvSpPr>
                <p:nvPr/>
              </p:nvSpPr>
              <p:spPr bwMode="auto">
                <a:xfrm>
                  <a:off x="3149" y="2268"/>
                  <a:ext cx="34" cy="54"/>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21" name="Rectangle 1135">
                  <a:extLst>
                    <a:ext uri="{FF2B5EF4-FFF2-40B4-BE49-F238E27FC236}">
                      <a16:creationId xmlns:a16="http://schemas.microsoft.com/office/drawing/2014/main" xmlns="" id="{8941CCE4-131F-4598-8AA5-B26B904463EC}"/>
                    </a:ext>
                  </a:extLst>
                </p:cNvPr>
                <p:cNvSpPr>
                  <a:spLocks noChangeArrowheads="1"/>
                </p:cNvSpPr>
                <p:nvPr/>
              </p:nvSpPr>
              <p:spPr bwMode="auto">
                <a:xfrm>
                  <a:off x="3210" y="2275"/>
                  <a:ext cx="34" cy="54"/>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22" name="Rectangle 1136">
                  <a:extLst>
                    <a:ext uri="{FF2B5EF4-FFF2-40B4-BE49-F238E27FC236}">
                      <a16:creationId xmlns:a16="http://schemas.microsoft.com/office/drawing/2014/main" xmlns="" id="{37FA5054-8A7F-47E8-885E-2951F5F8EE43}"/>
                    </a:ext>
                  </a:extLst>
                </p:cNvPr>
                <p:cNvSpPr>
                  <a:spLocks noChangeArrowheads="1"/>
                </p:cNvSpPr>
                <p:nvPr/>
              </p:nvSpPr>
              <p:spPr bwMode="auto">
                <a:xfrm>
                  <a:off x="3278" y="2275"/>
                  <a:ext cx="33" cy="61"/>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23" name="Rectangle 1137">
                  <a:extLst>
                    <a:ext uri="{FF2B5EF4-FFF2-40B4-BE49-F238E27FC236}">
                      <a16:creationId xmlns:a16="http://schemas.microsoft.com/office/drawing/2014/main" xmlns="" id="{E2676A46-E028-428A-94F7-EC80D4C80EE3}"/>
                    </a:ext>
                  </a:extLst>
                </p:cNvPr>
                <p:cNvSpPr>
                  <a:spLocks noChangeArrowheads="1"/>
                </p:cNvSpPr>
                <p:nvPr/>
              </p:nvSpPr>
              <p:spPr bwMode="auto">
                <a:xfrm>
                  <a:off x="3339" y="2282"/>
                  <a:ext cx="33" cy="60"/>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24" name="Rectangle 1138">
                  <a:extLst>
                    <a:ext uri="{FF2B5EF4-FFF2-40B4-BE49-F238E27FC236}">
                      <a16:creationId xmlns:a16="http://schemas.microsoft.com/office/drawing/2014/main" xmlns="" id="{8F4C66D5-9852-4DB2-A200-620CF261520F}"/>
                    </a:ext>
                  </a:extLst>
                </p:cNvPr>
                <p:cNvSpPr>
                  <a:spLocks noChangeArrowheads="1"/>
                </p:cNvSpPr>
                <p:nvPr/>
              </p:nvSpPr>
              <p:spPr bwMode="auto">
                <a:xfrm>
                  <a:off x="3407" y="2289"/>
                  <a:ext cx="33" cy="60"/>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25" name="Rectangle 1139">
                  <a:extLst>
                    <a:ext uri="{FF2B5EF4-FFF2-40B4-BE49-F238E27FC236}">
                      <a16:creationId xmlns:a16="http://schemas.microsoft.com/office/drawing/2014/main" xmlns="" id="{A53C6458-0C8D-4E36-BD3D-A3378729CA71}"/>
                    </a:ext>
                  </a:extLst>
                </p:cNvPr>
                <p:cNvSpPr>
                  <a:spLocks noChangeArrowheads="1"/>
                </p:cNvSpPr>
                <p:nvPr/>
              </p:nvSpPr>
              <p:spPr bwMode="auto">
                <a:xfrm>
                  <a:off x="3474" y="2295"/>
                  <a:ext cx="34" cy="54"/>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26" name="Rectangle 1140">
                  <a:extLst>
                    <a:ext uri="{FF2B5EF4-FFF2-40B4-BE49-F238E27FC236}">
                      <a16:creationId xmlns:a16="http://schemas.microsoft.com/office/drawing/2014/main" xmlns="" id="{D93EC288-ECE3-4C33-AC1A-2C13D044DE9D}"/>
                    </a:ext>
                  </a:extLst>
                </p:cNvPr>
                <p:cNvSpPr>
                  <a:spLocks noChangeArrowheads="1"/>
                </p:cNvSpPr>
                <p:nvPr/>
              </p:nvSpPr>
              <p:spPr bwMode="auto">
                <a:xfrm>
                  <a:off x="3535" y="2302"/>
                  <a:ext cx="34" cy="54"/>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27" name="Rectangle 1141">
                  <a:extLst>
                    <a:ext uri="{FF2B5EF4-FFF2-40B4-BE49-F238E27FC236}">
                      <a16:creationId xmlns:a16="http://schemas.microsoft.com/office/drawing/2014/main" xmlns="" id="{1CACD77B-06C1-45E9-982D-1441CF5E5127}"/>
                    </a:ext>
                  </a:extLst>
                </p:cNvPr>
                <p:cNvSpPr>
                  <a:spLocks noChangeArrowheads="1"/>
                </p:cNvSpPr>
                <p:nvPr/>
              </p:nvSpPr>
              <p:spPr bwMode="auto">
                <a:xfrm>
                  <a:off x="3603" y="2302"/>
                  <a:ext cx="33" cy="61"/>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28" name="Rectangle 1142">
                  <a:extLst>
                    <a:ext uri="{FF2B5EF4-FFF2-40B4-BE49-F238E27FC236}">
                      <a16:creationId xmlns:a16="http://schemas.microsoft.com/office/drawing/2014/main" xmlns="" id="{F918A2AE-9972-40F6-815A-A6CB3D9BFE69}"/>
                    </a:ext>
                  </a:extLst>
                </p:cNvPr>
                <p:cNvSpPr>
                  <a:spLocks noChangeArrowheads="1"/>
                </p:cNvSpPr>
                <p:nvPr/>
              </p:nvSpPr>
              <p:spPr bwMode="auto">
                <a:xfrm>
                  <a:off x="2797" y="2207"/>
                  <a:ext cx="54" cy="34"/>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29" name="Rectangle 1143">
                  <a:extLst>
                    <a:ext uri="{FF2B5EF4-FFF2-40B4-BE49-F238E27FC236}">
                      <a16:creationId xmlns:a16="http://schemas.microsoft.com/office/drawing/2014/main" xmlns="" id="{A8F33C28-699A-42B5-BF1F-220E7A757487}"/>
                    </a:ext>
                  </a:extLst>
                </p:cNvPr>
                <p:cNvSpPr>
                  <a:spLocks noChangeArrowheads="1"/>
                </p:cNvSpPr>
                <p:nvPr/>
              </p:nvSpPr>
              <p:spPr bwMode="auto">
                <a:xfrm>
                  <a:off x="3413" y="2228"/>
                  <a:ext cx="61" cy="33"/>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30" name="Rectangle 1144">
                  <a:extLst>
                    <a:ext uri="{FF2B5EF4-FFF2-40B4-BE49-F238E27FC236}">
                      <a16:creationId xmlns:a16="http://schemas.microsoft.com/office/drawing/2014/main" xmlns="" id="{A22FDD2D-8F75-49CA-A05E-93ACD2D91EE8}"/>
                    </a:ext>
                  </a:extLst>
                </p:cNvPr>
                <p:cNvSpPr>
                  <a:spLocks noChangeArrowheads="1"/>
                </p:cNvSpPr>
                <p:nvPr/>
              </p:nvSpPr>
              <p:spPr bwMode="auto">
                <a:xfrm>
                  <a:off x="3122" y="2079"/>
                  <a:ext cx="61" cy="33"/>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31" name="Rectangle 1145">
                  <a:extLst>
                    <a:ext uri="{FF2B5EF4-FFF2-40B4-BE49-F238E27FC236}">
                      <a16:creationId xmlns:a16="http://schemas.microsoft.com/office/drawing/2014/main" xmlns="" id="{93AC0F96-CDB9-4F0A-9FE8-CE896B4B465D}"/>
                    </a:ext>
                  </a:extLst>
                </p:cNvPr>
                <p:cNvSpPr>
                  <a:spLocks noChangeArrowheads="1"/>
                </p:cNvSpPr>
                <p:nvPr/>
              </p:nvSpPr>
              <p:spPr bwMode="auto">
                <a:xfrm>
                  <a:off x="3143" y="2018"/>
                  <a:ext cx="60" cy="26"/>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grpSp>
        </p:grpSp>
        <p:grpSp>
          <p:nvGrpSpPr>
            <p:cNvPr id="10" name="Group 1177">
              <a:extLst>
                <a:ext uri="{FF2B5EF4-FFF2-40B4-BE49-F238E27FC236}">
                  <a16:creationId xmlns:a16="http://schemas.microsoft.com/office/drawing/2014/main" xmlns="" id="{A7C05A67-5DB4-49F7-96F1-1D26B2069041}"/>
                </a:ext>
              </a:extLst>
            </p:cNvPr>
            <p:cNvGrpSpPr>
              <a:grpSpLocks/>
            </p:cNvGrpSpPr>
            <p:nvPr/>
          </p:nvGrpSpPr>
          <p:grpSpPr bwMode="auto">
            <a:xfrm>
              <a:off x="3880" y="1652"/>
              <a:ext cx="1029" cy="995"/>
              <a:chOff x="3880" y="1652"/>
              <a:chExt cx="1029" cy="995"/>
            </a:xfrm>
          </p:grpSpPr>
          <p:sp>
            <p:nvSpPr>
              <p:cNvPr id="41" name="Rectangle 1148">
                <a:extLst>
                  <a:ext uri="{FF2B5EF4-FFF2-40B4-BE49-F238E27FC236}">
                    <a16:creationId xmlns:a16="http://schemas.microsoft.com/office/drawing/2014/main" xmlns="" id="{9C7F2475-CF99-47C0-A5F1-8C6DF4356489}"/>
                  </a:ext>
                </a:extLst>
              </p:cNvPr>
              <p:cNvSpPr>
                <a:spLocks noChangeArrowheads="1"/>
              </p:cNvSpPr>
              <p:nvPr/>
            </p:nvSpPr>
            <p:spPr bwMode="auto">
              <a:xfrm>
                <a:off x="4111" y="2484"/>
                <a:ext cx="499" cy="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700">
                    <a:solidFill>
                      <a:srgbClr val="000000"/>
                    </a:solidFill>
                    <a:latin typeface="Arial" panose="020B0604020202020204" pitchFamily="34" charset="0"/>
                  </a:rPr>
                  <a:t>Network</a:t>
                </a:r>
                <a:endParaRPr lang="en-US" altLang="en-US">
                  <a:latin typeface="Arial" panose="020B0604020202020204" pitchFamily="34" charset="0"/>
                </a:endParaRPr>
              </a:p>
            </p:txBody>
          </p:sp>
          <p:grpSp>
            <p:nvGrpSpPr>
              <p:cNvPr id="42" name="Group 1176">
                <a:extLst>
                  <a:ext uri="{FF2B5EF4-FFF2-40B4-BE49-F238E27FC236}">
                    <a16:creationId xmlns:a16="http://schemas.microsoft.com/office/drawing/2014/main" xmlns="" id="{64A68218-3CC0-41DC-A62B-B32613CC48AE}"/>
                  </a:ext>
                </a:extLst>
              </p:cNvPr>
              <p:cNvGrpSpPr>
                <a:grpSpLocks/>
              </p:cNvGrpSpPr>
              <p:nvPr/>
            </p:nvGrpSpPr>
            <p:grpSpPr bwMode="auto">
              <a:xfrm>
                <a:off x="3880" y="1652"/>
                <a:ext cx="1029" cy="846"/>
                <a:chOff x="3880" y="1652"/>
                <a:chExt cx="1029" cy="846"/>
              </a:xfrm>
            </p:grpSpPr>
            <p:sp>
              <p:nvSpPr>
                <p:cNvPr id="43" name="Line 1149">
                  <a:extLst>
                    <a:ext uri="{FF2B5EF4-FFF2-40B4-BE49-F238E27FC236}">
                      <a16:creationId xmlns:a16="http://schemas.microsoft.com/office/drawing/2014/main" xmlns="" id="{22636121-F651-479F-8E6A-36B8A756E901}"/>
                    </a:ext>
                  </a:extLst>
                </p:cNvPr>
                <p:cNvSpPr>
                  <a:spLocks noChangeShapeType="1"/>
                </p:cNvSpPr>
                <p:nvPr/>
              </p:nvSpPr>
              <p:spPr bwMode="auto">
                <a:xfrm>
                  <a:off x="3928" y="1821"/>
                  <a:ext cx="169" cy="136"/>
                </a:xfrm>
                <a:prstGeom prst="line">
                  <a:avLst/>
                </a:prstGeom>
                <a:noFill/>
                <a:ln w="42863">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4" name="Line 1150">
                  <a:extLst>
                    <a:ext uri="{FF2B5EF4-FFF2-40B4-BE49-F238E27FC236}">
                      <a16:creationId xmlns:a16="http://schemas.microsoft.com/office/drawing/2014/main" xmlns="" id="{EB0A0F7A-F7D4-4E5E-90F7-397E36A98258}"/>
                    </a:ext>
                  </a:extLst>
                </p:cNvPr>
                <p:cNvSpPr>
                  <a:spLocks noChangeShapeType="1"/>
                </p:cNvSpPr>
                <p:nvPr/>
              </p:nvSpPr>
              <p:spPr bwMode="auto">
                <a:xfrm flipV="1">
                  <a:off x="4097" y="1855"/>
                  <a:ext cx="217" cy="115"/>
                </a:xfrm>
                <a:prstGeom prst="line">
                  <a:avLst/>
                </a:prstGeom>
                <a:noFill/>
                <a:ln w="42863">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5" name="Line 1151">
                  <a:extLst>
                    <a:ext uri="{FF2B5EF4-FFF2-40B4-BE49-F238E27FC236}">
                      <a16:creationId xmlns:a16="http://schemas.microsoft.com/office/drawing/2014/main" xmlns="" id="{EC9D3CB5-DC40-4003-B62D-1FFAE3E4569A}"/>
                    </a:ext>
                  </a:extLst>
                </p:cNvPr>
                <p:cNvSpPr>
                  <a:spLocks noChangeShapeType="1"/>
                </p:cNvSpPr>
                <p:nvPr/>
              </p:nvSpPr>
              <p:spPr bwMode="auto">
                <a:xfrm flipV="1">
                  <a:off x="4063" y="1977"/>
                  <a:ext cx="34" cy="196"/>
                </a:xfrm>
                <a:prstGeom prst="line">
                  <a:avLst/>
                </a:prstGeom>
                <a:noFill/>
                <a:ln w="317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6" name="Line 1152">
                  <a:extLst>
                    <a:ext uri="{FF2B5EF4-FFF2-40B4-BE49-F238E27FC236}">
                      <a16:creationId xmlns:a16="http://schemas.microsoft.com/office/drawing/2014/main" xmlns="" id="{9158B127-2761-4D56-A9B0-762DE8A5D237}"/>
                    </a:ext>
                  </a:extLst>
                </p:cNvPr>
                <p:cNvSpPr>
                  <a:spLocks noChangeShapeType="1"/>
                </p:cNvSpPr>
                <p:nvPr/>
              </p:nvSpPr>
              <p:spPr bwMode="auto">
                <a:xfrm>
                  <a:off x="4063" y="2173"/>
                  <a:ext cx="190" cy="122"/>
                </a:xfrm>
                <a:prstGeom prst="line">
                  <a:avLst/>
                </a:prstGeom>
                <a:noFill/>
                <a:ln w="42863">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7" name="Line 1153">
                  <a:extLst>
                    <a:ext uri="{FF2B5EF4-FFF2-40B4-BE49-F238E27FC236}">
                      <a16:creationId xmlns:a16="http://schemas.microsoft.com/office/drawing/2014/main" xmlns="" id="{B81FA2DF-9578-4901-96F5-2471B524B1E9}"/>
                    </a:ext>
                  </a:extLst>
                </p:cNvPr>
                <p:cNvSpPr>
                  <a:spLocks noChangeShapeType="1"/>
                </p:cNvSpPr>
                <p:nvPr/>
              </p:nvSpPr>
              <p:spPr bwMode="auto">
                <a:xfrm flipV="1">
                  <a:off x="3880" y="2180"/>
                  <a:ext cx="183" cy="135"/>
                </a:xfrm>
                <a:prstGeom prst="line">
                  <a:avLst/>
                </a:prstGeom>
                <a:noFill/>
                <a:ln w="42863">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8" name="Line 1154">
                  <a:extLst>
                    <a:ext uri="{FF2B5EF4-FFF2-40B4-BE49-F238E27FC236}">
                      <a16:creationId xmlns:a16="http://schemas.microsoft.com/office/drawing/2014/main" xmlns="" id="{92679FCE-C8E8-4B63-A3D6-85B134E6E306}"/>
                    </a:ext>
                  </a:extLst>
                </p:cNvPr>
                <p:cNvSpPr>
                  <a:spLocks noChangeShapeType="1"/>
                </p:cNvSpPr>
                <p:nvPr/>
              </p:nvSpPr>
              <p:spPr bwMode="auto">
                <a:xfrm flipV="1">
                  <a:off x="4273" y="2180"/>
                  <a:ext cx="203" cy="115"/>
                </a:xfrm>
                <a:prstGeom prst="line">
                  <a:avLst/>
                </a:prstGeom>
                <a:noFill/>
                <a:ln w="42863">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 name="Line 1155">
                  <a:extLst>
                    <a:ext uri="{FF2B5EF4-FFF2-40B4-BE49-F238E27FC236}">
                      <a16:creationId xmlns:a16="http://schemas.microsoft.com/office/drawing/2014/main" xmlns="" id="{0C9CDAC6-7405-4FE6-A9EA-4B2CABF26466}"/>
                    </a:ext>
                  </a:extLst>
                </p:cNvPr>
                <p:cNvSpPr>
                  <a:spLocks noChangeShapeType="1"/>
                </p:cNvSpPr>
                <p:nvPr/>
              </p:nvSpPr>
              <p:spPr bwMode="auto">
                <a:xfrm>
                  <a:off x="4266" y="2302"/>
                  <a:ext cx="14" cy="142"/>
                </a:xfrm>
                <a:prstGeom prst="line">
                  <a:avLst/>
                </a:prstGeom>
                <a:noFill/>
                <a:ln w="317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0" name="Line 1156">
                  <a:extLst>
                    <a:ext uri="{FF2B5EF4-FFF2-40B4-BE49-F238E27FC236}">
                      <a16:creationId xmlns:a16="http://schemas.microsoft.com/office/drawing/2014/main" xmlns="" id="{8C1C2AFC-A9F4-474A-A05C-4035F03FF815}"/>
                    </a:ext>
                  </a:extLst>
                </p:cNvPr>
                <p:cNvSpPr>
                  <a:spLocks noChangeShapeType="1"/>
                </p:cNvSpPr>
                <p:nvPr/>
              </p:nvSpPr>
              <p:spPr bwMode="auto">
                <a:xfrm flipV="1">
                  <a:off x="4470" y="1997"/>
                  <a:ext cx="27" cy="183"/>
                </a:xfrm>
                <a:prstGeom prst="line">
                  <a:avLst/>
                </a:prstGeom>
                <a:noFill/>
                <a:ln w="317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1" name="Line 1157">
                  <a:extLst>
                    <a:ext uri="{FF2B5EF4-FFF2-40B4-BE49-F238E27FC236}">
                      <a16:creationId xmlns:a16="http://schemas.microsoft.com/office/drawing/2014/main" xmlns="" id="{6425AC3A-8CC7-4811-B18B-BCE03515D6F7}"/>
                    </a:ext>
                  </a:extLst>
                </p:cNvPr>
                <p:cNvSpPr>
                  <a:spLocks noChangeShapeType="1"/>
                </p:cNvSpPr>
                <p:nvPr/>
              </p:nvSpPr>
              <p:spPr bwMode="auto">
                <a:xfrm>
                  <a:off x="4476" y="2200"/>
                  <a:ext cx="203" cy="68"/>
                </a:xfrm>
                <a:prstGeom prst="line">
                  <a:avLst/>
                </a:prstGeom>
                <a:noFill/>
                <a:ln w="317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2" name="Line 1158">
                  <a:extLst>
                    <a:ext uri="{FF2B5EF4-FFF2-40B4-BE49-F238E27FC236}">
                      <a16:creationId xmlns:a16="http://schemas.microsoft.com/office/drawing/2014/main" xmlns="" id="{6F4E28AE-AD24-44BF-B892-F4DCF8C28505}"/>
                    </a:ext>
                  </a:extLst>
                </p:cNvPr>
                <p:cNvSpPr>
                  <a:spLocks noChangeShapeType="1"/>
                </p:cNvSpPr>
                <p:nvPr/>
              </p:nvSpPr>
              <p:spPr bwMode="auto">
                <a:xfrm>
                  <a:off x="4327" y="1855"/>
                  <a:ext cx="170" cy="135"/>
                </a:xfrm>
                <a:prstGeom prst="line">
                  <a:avLst/>
                </a:prstGeom>
                <a:noFill/>
                <a:ln w="42863">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3" name="Line 1159">
                  <a:extLst>
                    <a:ext uri="{FF2B5EF4-FFF2-40B4-BE49-F238E27FC236}">
                      <a16:creationId xmlns:a16="http://schemas.microsoft.com/office/drawing/2014/main" xmlns="" id="{3F6E0E01-7008-4AF2-BBE9-9288C4199305}"/>
                    </a:ext>
                  </a:extLst>
                </p:cNvPr>
                <p:cNvSpPr>
                  <a:spLocks noChangeShapeType="1"/>
                </p:cNvSpPr>
                <p:nvPr/>
              </p:nvSpPr>
              <p:spPr bwMode="auto">
                <a:xfrm flipV="1">
                  <a:off x="4503" y="1862"/>
                  <a:ext cx="170" cy="128"/>
                </a:xfrm>
                <a:prstGeom prst="line">
                  <a:avLst/>
                </a:prstGeom>
                <a:noFill/>
                <a:ln w="42863">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4" name="Line 1160">
                  <a:extLst>
                    <a:ext uri="{FF2B5EF4-FFF2-40B4-BE49-F238E27FC236}">
                      <a16:creationId xmlns:a16="http://schemas.microsoft.com/office/drawing/2014/main" xmlns="" id="{A3D18F12-0EB5-4D51-A5E9-D7F59DA452F0}"/>
                    </a:ext>
                  </a:extLst>
                </p:cNvPr>
                <p:cNvSpPr>
                  <a:spLocks noChangeShapeType="1"/>
                </p:cNvSpPr>
                <p:nvPr/>
              </p:nvSpPr>
              <p:spPr bwMode="auto">
                <a:xfrm>
                  <a:off x="4673" y="1862"/>
                  <a:ext cx="189" cy="122"/>
                </a:xfrm>
                <a:prstGeom prst="line">
                  <a:avLst/>
                </a:prstGeom>
                <a:noFill/>
                <a:ln w="42863">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5" name="Line 1161">
                  <a:extLst>
                    <a:ext uri="{FF2B5EF4-FFF2-40B4-BE49-F238E27FC236}">
                      <a16:creationId xmlns:a16="http://schemas.microsoft.com/office/drawing/2014/main" xmlns="" id="{3C5227A6-4083-40EF-BBF3-2715FBFB6250}"/>
                    </a:ext>
                  </a:extLst>
                </p:cNvPr>
                <p:cNvSpPr>
                  <a:spLocks noChangeShapeType="1"/>
                </p:cNvSpPr>
                <p:nvPr/>
              </p:nvSpPr>
              <p:spPr bwMode="auto">
                <a:xfrm>
                  <a:off x="4646" y="1679"/>
                  <a:ext cx="27" cy="183"/>
                </a:xfrm>
                <a:prstGeom prst="line">
                  <a:avLst/>
                </a:prstGeom>
                <a:noFill/>
                <a:ln w="317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6" name="Line 1162">
                  <a:extLst>
                    <a:ext uri="{FF2B5EF4-FFF2-40B4-BE49-F238E27FC236}">
                      <a16:creationId xmlns:a16="http://schemas.microsoft.com/office/drawing/2014/main" xmlns="" id="{8B01F687-2D3B-4AD0-8AA3-82E8770D653F}"/>
                    </a:ext>
                  </a:extLst>
                </p:cNvPr>
                <p:cNvSpPr>
                  <a:spLocks noChangeShapeType="1"/>
                </p:cNvSpPr>
                <p:nvPr/>
              </p:nvSpPr>
              <p:spPr bwMode="auto">
                <a:xfrm>
                  <a:off x="4300" y="1652"/>
                  <a:ext cx="21" cy="196"/>
                </a:xfrm>
                <a:prstGeom prst="line">
                  <a:avLst/>
                </a:prstGeom>
                <a:noFill/>
                <a:ln w="317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7" name="Line 1163">
                  <a:extLst>
                    <a:ext uri="{FF2B5EF4-FFF2-40B4-BE49-F238E27FC236}">
                      <a16:creationId xmlns:a16="http://schemas.microsoft.com/office/drawing/2014/main" xmlns="" id="{92363059-6D12-4B4D-97EA-BA4439AF4643}"/>
                    </a:ext>
                  </a:extLst>
                </p:cNvPr>
                <p:cNvSpPr>
                  <a:spLocks noChangeShapeType="1"/>
                </p:cNvSpPr>
                <p:nvPr/>
              </p:nvSpPr>
              <p:spPr bwMode="auto">
                <a:xfrm flipV="1">
                  <a:off x="4693" y="2173"/>
                  <a:ext cx="163" cy="102"/>
                </a:xfrm>
                <a:prstGeom prst="line">
                  <a:avLst/>
                </a:prstGeom>
                <a:noFill/>
                <a:ln w="42863">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8" name="Line 1164">
                  <a:extLst>
                    <a:ext uri="{FF2B5EF4-FFF2-40B4-BE49-F238E27FC236}">
                      <a16:creationId xmlns:a16="http://schemas.microsoft.com/office/drawing/2014/main" xmlns="" id="{1998B2DC-7004-4CAD-B19E-195B97191BDF}"/>
                    </a:ext>
                  </a:extLst>
                </p:cNvPr>
                <p:cNvSpPr>
                  <a:spLocks noChangeShapeType="1"/>
                </p:cNvSpPr>
                <p:nvPr/>
              </p:nvSpPr>
              <p:spPr bwMode="auto">
                <a:xfrm>
                  <a:off x="4693" y="2288"/>
                  <a:ext cx="41" cy="210"/>
                </a:xfrm>
                <a:prstGeom prst="line">
                  <a:avLst/>
                </a:prstGeom>
                <a:noFill/>
                <a:ln w="317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9" name="Line 1165">
                  <a:extLst>
                    <a:ext uri="{FF2B5EF4-FFF2-40B4-BE49-F238E27FC236}">
                      <a16:creationId xmlns:a16="http://schemas.microsoft.com/office/drawing/2014/main" xmlns="" id="{1FFD463B-BA6E-4FBF-A36A-1DEE49C78A0D}"/>
                    </a:ext>
                  </a:extLst>
                </p:cNvPr>
                <p:cNvSpPr>
                  <a:spLocks noChangeShapeType="1"/>
                </p:cNvSpPr>
                <p:nvPr/>
              </p:nvSpPr>
              <p:spPr bwMode="auto">
                <a:xfrm flipV="1">
                  <a:off x="4856" y="1984"/>
                  <a:ext cx="6" cy="196"/>
                </a:xfrm>
                <a:prstGeom prst="line">
                  <a:avLst/>
                </a:prstGeom>
                <a:noFill/>
                <a:ln w="317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0" name="Rectangle 1166">
                  <a:extLst>
                    <a:ext uri="{FF2B5EF4-FFF2-40B4-BE49-F238E27FC236}">
                      <a16:creationId xmlns:a16="http://schemas.microsoft.com/office/drawing/2014/main" xmlns="" id="{7BC06504-0045-4B48-A4ED-ABF53AB24ED6}"/>
                    </a:ext>
                  </a:extLst>
                </p:cNvPr>
                <p:cNvSpPr>
                  <a:spLocks noChangeArrowheads="1"/>
                </p:cNvSpPr>
                <p:nvPr/>
              </p:nvSpPr>
              <p:spPr bwMode="auto">
                <a:xfrm>
                  <a:off x="4070" y="1909"/>
                  <a:ext cx="74" cy="129"/>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61" name="Rectangle 1167">
                  <a:extLst>
                    <a:ext uri="{FF2B5EF4-FFF2-40B4-BE49-F238E27FC236}">
                      <a16:creationId xmlns:a16="http://schemas.microsoft.com/office/drawing/2014/main" xmlns="" id="{08669B6A-198A-4F7B-9454-3F2D86CA564E}"/>
                    </a:ext>
                  </a:extLst>
                </p:cNvPr>
                <p:cNvSpPr>
                  <a:spLocks noChangeArrowheads="1"/>
                </p:cNvSpPr>
                <p:nvPr/>
              </p:nvSpPr>
              <p:spPr bwMode="auto">
                <a:xfrm>
                  <a:off x="4036" y="2126"/>
                  <a:ext cx="74" cy="128"/>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62" name="Rectangle 1168">
                  <a:extLst>
                    <a:ext uri="{FF2B5EF4-FFF2-40B4-BE49-F238E27FC236}">
                      <a16:creationId xmlns:a16="http://schemas.microsoft.com/office/drawing/2014/main" xmlns="" id="{FF3F8EF6-8DC6-4B10-AAF4-7A80ECC7053C}"/>
                    </a:ext>
                  </a:extLst>
                </p:cNvPr>
                <p:cNvSpPr>
                  <a:spLocks noChangeArrowheads="1"/>
                </p:cNvSpPr>
                <p:nvPr/>
              </p:nvSpPr>
              <p:spPr bwMode="auto">
                <a:xfrm>
                  <a:off x="4233" y="2234"/>
                  <a:ext cx="74" cy="129"/>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63" name="Rectangle 1169">
                  <a:extLst>
                    <a:ext uri="{FF2B5EF4-FFF2-40B4-BE49-F238E27FC236}">
                      <a16:creationId xmlns:a16="http://schemas.microsoft.com/office/drawing/2014/main" xmlns="" id="{67E4E897-0F28-46F8-894D-E5C3E1337875}"/>
                    </a:ext>
                  </a:extLst>
                </p:cNvPr>
                <p:cNvSpPr>
                  <a:spLocks noChangeArrowheads="1"/>
                </p:cNvSpPr>
                <p:nvPr/>
              </p:nvSpPr>
              <p:spPr bwMode="auto">
                <a:xfrm>
                  <a:off x="4436" y="2146"/>
                  <a:ext cx="81" cy="129"/>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64" name="Rectangle 1170">
                  <a:extLst>
                    <a:ext uri="{FF2B5EF4-FFF2-40B4-BE49-F238E27FC236}">
                      <a16:creationId xmlns:a16="http://schemas.microsoft.com/office/drawing/2014/main" xmlns="" id="{27603514-6244-407A-AE30-762827D338D2}"/>
                    </a:ext>
                  </a:extLst>
                </p:cNvPr>
                <p:cNvSpPr>
                  <a:spLocks noChangeArrowheads="1"/>
                </p:cNvSpPr>
                <p:nvPr/>
              </p:nvSpPr>
              <p:spPr bwMode="auto">
                <a:xfrm>
                  <a:off x="4666" y="2214"/>
                  <a:ext cx="74" cy="128"/>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65" name="Rectangle 1171">
                  <a:extLst>
                    <a:ext uri="{FF2B5EF4-FFF2-40B4-BE49-F238E27FC236}">
                      <a16:creationId xmlns:a16="http://schemas.microsoft.com/office/drawing/2014/main" xmlns="" id="{CC05A595-4A21-475C-8FBC-AC4882E2E612}"/>
                    </a:ext>
                  </a:extLst>
                </p:cNvPr>
                <p:cNvSpPr>
                  <a:spLocks noChangeArrowheads="1"/>
                </p:cNvSpPr>
                <p:nvPr/>
              </p:nvSpPr>
              <p:spPr bwMode="auto">
                <a:xfrm>
                  <a:off x="4829" y="2126"/>
                  <a:ext cx="80" cy="135"/>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66" name="Rectangle 1172">
                  <a:extLst>
                    <a:ext uri="{FF2B5EF4-FFF2-40B4-BE49-F238E27FC236}">
                      <a16:creationId xmlns:a16="http://schemas.microsoft.com/office/drawing/2014/main" xmlns="" id="{3B0A22B8-99A6-4DFE-9811-98CCBD0C6A2D}"/>
                    </a:ext>
                  </a:extLst>
                </p:cNvPr>
                <p:cNvSpPr>
                  <a:spLocks noChangeArrowheads="1"/>
                </p:cNvSpPr>
                <p:nvPr/>
              </p:nvSpPr>
              <p:spPr bwMode="auto">
                <a:xfrm>
                  <a:off x="4829" y="1916"/>
                  <a:ext cx="74" cy="135"/>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67" name="Rectangle 1173">
                  <a:extLst>
                    <a:ext uri="{FF2B5EF4-FFF2-40B4-BE49-F238E27FC236}">
                      <a16:creationId xmlns:a16="http://schemas.microsoft.com/office/drawing/2014/main" xmlns="" id="{BECDBC28-6335-4212-9B95-A53BA7742DC5}"/>
                    </a:ext>
                  </a:extLst>
                </p:cNvPr>
                <p:cNvSpPr>
                  <a:spLocks noChangeArrowheads="1"/>
                </p:cNvSpPr>
                <p:nvPr/>
              </p:nvSpPr>
              <p:spPr bwMode="auto">
                <a:xfrm>
                  <a:off x="4639" y="1821"/>
                  <a:ext cx="74" cy="129"/>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68" name="Rectangle 1174">
                  <a:extLst>
                    <a:ext uri="{FF2B5EF4-FFF2-40B4-BE49-F238E27FC236}">
                      <a16:creationId xmlns:a16="http://schemas.microsoft.com/office/drawing/2014/main" xmlns="" id="{69D5ED86-F299-4369-8187-B932311743DC}"/>
                    </a:ext>
                  </a:extLst>
                </p:cNvPr>
                <p:cNvSpPr>
                  <a:spLocks noChangeArrowheads="1"/>
                </p:cNvSpPr>
                <p:nvPr/>
              </p:nvSpPr>
              <p:spPr bwMode="auto">
                <a:xfrm>
                  <a:off x="4463" y="1930"/>
                  <a:ext cx="74" cy="135"/>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69" name="Rectangle 1175">
                  <a:extLst>
                    <a:ext uri="{FF2B5EF4-FFF2-40B4-BE49-F238E27FC236}">
                      <a16:creationId xmlns:a16="http://schemas.microsoft.com/office/drawing/2014/main" xmlns="" id="{02413FF0-16A3-4E57-B6D9-778DAD00B8F9}"/>
                    </a:ext>
                  </a:extLst>
                </p:cNvPr>
                <p:cNvSpPr>
                  <a:spLocks noChangeArrowheads="1"/>
                </p:cNvSpPr>
                <p:nvPr/>
              </p:nvSpPr>
              <p:spPr bwMode="auto">
                <a:xfrm>
                  <a:off x="4280" y="1801"/>
                  <a:ext cx="81" cy="128"/>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grpSp>
        </p:grpSp>
        <p:grpSp>
          <p:nvGrpSpPr>
            <p:cNvPr id="11" name="Group 1207">
              <a:extLst>
                <a:ext uri="{FF2B5EF4-FFF2-40B4-BE49-F238E27FC236}">
                  <a16:creationId xmlns:a16="http://schemas.microsoft.com/office/drawing/2014/main" xmlns="" id="{C8200D84-0432-4024-B4D4-50451C61C861}"/>
                </a:ext>
              </a:extLst>
            </p:cNvPr>
            <p:cNvGrpSpPr>
              <a:grpSpLocks/>
            </p:cNvGrpSpPr>
            <p:nvPr/>
          </p:nvGrpSpPr>
          <p:grpSpPr bwMode="auto">
            <a:xfrm>
              <a:off x="488" y="1862"/>
              <a:ext cx="839" cy="785"/>
              <a:chOff x="488" y="1862"/>
              <a:chExt cx="839" cy="785"/>
            </a:xfrm>
          </p:grpSpPr>
          <p:sp>
            <p:nvSpPr>
              <p:cNvPr id="12" name="Freeform 1178">
                <a:extLst>
                  <a:ext uri="{FF2B5EF4-FFF2-40B4-BE49-F238E27FC236}">
                    <a16:creationId xmlns:a16="http://schemas.microsoft.com/office/drawing/2014/main" xmlns="" id="{F5FE4CDE-3B47-47EF-8EE0-85FD38BFE9A6}"/>
                  </a:ext>
                </a:extLst>
              </p:cNvPr>
              <p:cNvSpPr>
                <a:spLocks/>
              </p:cNvSpPr>
              <p:nvPr/>
            </p:nvSpPr>
            <p:spPr bwMode="auto">
              <a:xfrm>
                <a:off x="549" y="1902"/>
                <a:ext cx="765" cy="400"/>
              </a:xfrm>
              <a:custGeom>
                <a:avLst/>
                <a:gdLst>
                  <a:gd name="T0" fmla="*/ 0 w 765"/>
                  <a:gd name="T1" fmla="*/ 183 h 400"/>
                  <a:gd name="T2" fmla="*/ 196 w 765"/>
                  <a:gd name="T3" fmla="*/ 183 h 400"/>
                  <a:gd name="T4" fmla="*/ 406 w 765"/>
                  <a:gd name="T5" fmla="*/ 237 h 400"/>
                  <a:gd name="T6" fmla="*/ 609 w 765"/>
                  <a:gd name="T7" fmla="*/ 319 h 400"/>
                  <a:gd name="T8" fmla="*/ 697 w 765"/>
                  <a:gd name="T9" fmla="*/ 400 h 400"/>
                  <a:gd name="T10" fmla="*/ 765 w 765"/>
                  <a:gd name="T11" fmla="*/ 61 h 400"/>
                  <a:gd name="T12" fmla="*/ 609 w 765"/>
                  <a:gd name="T13" fmla="*/ 75 h 400"/>
                  <a:gd name="T14" fmla="*/ 474 w 765"/>
                  <a:gd name="T15" fmla="*/ 48 h 400"/>
                  <a:gd name="T16" fmla="*/ 345 w 765"/>
                  <a:gd name="T17" fmla="*/ 21 h 400"/>
                  <a:gd name="T18" fmla="*/ 257 w 765"/>
                  <a:gd name="T19" fmla="*/ 7 h 400"/>
                  <a:gd name="T20" fmla="*/ 135 w 765"/>
                  <a:gd name="T21" fmla="*/ 0 h 400"/>
                  <a:gd name="T22" fmla="*/ 54 w 765"/>
                  <a:gd name="T23" fmla="*/ 14 h 400"/>
                  <a:gd name="T24" fmla="*/ 13 w 765"/>
                  <a:gd name="T25" fmla="*/ 34 h 400"/>
                  <a:gd name="T26" fmla="*/ 0 w 765"/>
                  <a:gd name="T27" fmla="*/ 183 h 4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65"/>
                  <a:gd name="T43" fmla="*/ 0 h 400"/>
                  <a:gd name="T44" fmla="*/ 765 w 765"/>
                  <a:gd name="T45" fmla="*/ 400 h 4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65" h="400">
                    <a:moveTo>
                      <a:pt x="0" y="183"/>
                    </a:moveTo>
                    <a:lnTo>
                      <a:pt x="196" y="183"/>
                    </a:lnTo>
                    <a:lnTo>
                      <a:pt x="406" y="237"/>
                    </a:lnTo>
                    <a:lnTo>
                      <a:pt x="609" y="319"/>
                    </a:lnTo>
                    <a:lnTo>
                      <a:pt x="697" y="400"/>
                    </a:lnTo>
                    <a:lnTo>
                      <a:pt x="765" y="61"/>
                    </a:lnTo>
                    <a:lnTo>
                      <a:pt x="609" y="75"/>
                    </a:lnTo>
                    <a:lnTo>
                      <a:pt x="474" y="48"/>
                    </a:lnTo>
                    <a:lnTo>
                      <a:pt x="345" y="21"/>
                    </a:lnTo>
                    <a:lnTo>
                      <a:pt x="257" y="7"/>
                    </a:lnTo>
                    <a:lnTo>
                      <a:pt x="135" y="0"/>
                    </a:lnTo>
                    <a:lnTo>
                      <a:pt x="54" y="14"/>
                    </a:lnTo>
                    <a:lnTo>
                      <a:pt x="13" y="34"/>
                    </a:lnTo>
                    <a:lnTo>
                      <a:pt x="0" y="183"/>
                    </a:lnTo>
                    <a:close/>
                  </a:path>
                </a:pathLst>
              </a:custGeom>
              <a:solidFill>
                <a:srgbClr val="CC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3" name="Rectangle 1179">
                <a:extLst>
                  <a:ext uri="{FF2B5EF4-FFF2-40B4-BE49-F238E27FC236}">
                    <a16:creationId xmlns:a16="http://schemas.microsoft.com/office/drawing/2014/main" xmlns="" id="{EE712014-BCFE-4DF8-BEB0-505D699D569A}"/>
                  </a:ext>
                </a:extLst>
              </p:cNvPr>
              <p:cNvSpPr>
                <a:spLocks noChangeArrowheads="1"/>
              </p:cNvSpPr>
              <p:nvPr/>
            </p:nvSpPr>
            <p:spPr bwMode="auto">
              <a:xfrm>
                <a:off x="698" y="2484"/>
                <a:ext cx="379" cy="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700">
                    <a:solidFill>
                      <a:srgbClr val="000000"/>
                    </a:solidFill>
                    <a:latin typeface="Arial" panose="020B0604020202020204" pitchFamily="34" charset="0"/>
                  </a:rPr>
                  <a:t>Linear</a:t>
                </a:r>
                <a:endParaRPr lang="en-US" altLang="en-US">
                  <a:latin typeface="Arial" panose="020B0604020202020204" pitchFamily="34" charset="0"/>
                </a:endParaRPr>
              </a:p>
            </p:txBody>
          </p:sp>
          <p:sp>
            <p:nvSpPr>
              <p:cNvPr id="14" name="Freeform 1180">
                <a:extLst>
                  <a:ext uri="{FF2B5EF4-FFF2-40B4-BE49-F238E27FC236}">
                    <a16:creationId xmlns:a16="http://schemas.microsoft.com/office/drawing/2014/main" xmlns="" id="{E39F871D-23A4-4D7C-8BDB-892FA1A82662}"/>
                  </a:ext>
                </a:extLst>
              </p:cNvPr>
              <p:cNvSpPr>
                <a:spLocks/>
              </p:cNvSpPr>
              <p:nvPr/>
            </p:nvSpPr>
            <p:spPr bwMode="auto">
              <a:xfrm>
                <a:off x="542" y="2085"/>
                <a:ext cx="704" cy="224"/>
              </a:xfrm>
              <a:custGeom>
                <a:avLst/>
                <a:gdLst>
                  <a:gd name="T0" fmla="*/ 0 w 704"/>
                  <a:gd name="T1" fmla="*/ 7 h 224"/>
                  <a:gd name="T2" fmla="*/ 68 w 704"/>
                  <a:gd name="T3" fmla="*/ 0 h 224"/>
                  <a:gd name="T4" fmla="*/ 149 w 704"/>
                  <a:gd name="T5" fmla="*/ 7 h 224"/>
                  <a:gd name="T6" fmla="*/ 244 w 704"/>
                  <a:gd name="T7" fmla="*/ 21 h 224"/>
                  <a:gd name="T8" fmla="*/ 359 w 704"/>
                  <a:gd name="T9" fmla="*/ 48 h 224"/>
                  <a:gd name="T10" fmla="*/ 467 w 704"/>
                  <a:gd name="T11" fmla="*/ 81 h 224"/>
                  <a:gd name="T12" fmla="*/ 515 w 704"/>
                  <a:gd name="T13" fmla="*/ 109 h 224"/>
                  <a:gd name="T14" fmla="*/ 582 w 704"/>
                  <a:gd name="T15" fmla="*/ 142 h 224"/>
                  <a:gd name="T16" fmla="*/ 636 w 704"/>
                  <a:gd name="T17" fmla="*/ 176 h 224"/>
                  <a:gd name="T18" fmla="*/ 704 w 704"/>
                  <a:gd name="T19" fmla="*/ 224 h 2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04"/>
                  <a:gd name="T31" fmla="*/ 0 h 224"/>
                  <a:gd name="T32" fmla="*/ 704 w 704"/>
                  <a:gd name="T33" fmla="*/ 224 h 2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04" h="224">
                    <a:moveTo>
                      <a:pt x="0" y="7"/>
                    </a:moveTo>
                    <a:lnTo>
                      <a:pt x="68" y="0"/>
                    </a:lnTo>
                    <a:lnTo>
                      <a:pt x="149" y="7"/>
                    </a:lnTo>
                    <a:lnTo>
                      <a:pt x="244" y="21"/>
                    </a:lnTo>
                    <a:lnTo>
                      <a:pt x="359" y="48"/>
                    </a:lnTo>
                    <a:lnTo>
                      <a:pt x="467" y="81"/>
                    </a:lnTo>
                    <a:lnTo>
                      <a:pt x="515" y="109"/>
                    </a:lnTo>
                    <a:lnTo>
                      <a:pt x="582" y="142"/>
                    </a:lnTo>
                    <a:lnTo>
                      <a:pt x="636" y="176"/>
                    </a:lnTo>
                    <a:lnTo>
                      <a:pt x="704" y="224"/>
                    </a:lnTo>
                  </a:path>
                </a:pathLst>
              </a:custGeom>
              <a:noFill/>
              <a:ln w="3175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5" name="Line 1181">
                <a:extLst>
                  <a:ext uri="{FF2B5EF4-FFF2-40B4-BE49-F238E27FC236}">
                    <a16:creationId xmlns:a16="http://schemas.microsoft.com/office/drawing/2014/main" xmlns="" id="{B4AF9E77-112C-4829-9015-C26DE522F2ED}"/>
                  </a:ext>
                </a:extLst>
              </p:cNvPr>
              <p:cNvSpPr>
                <a:spLocks noChangeShapeType="1"/>
              </p:cNvSpPr>
              <p:nvPr/>
            </p:nvSpPr>
            <p:spPr bwMode="auto">
              <a:xfrm flipH="1" flipV="1">
                <a:off x="1246" y="2309"/>
                <a:ext cx="7" cy="6"/>
              </a:xfrm>
              <a:prstGeom prst="line">
                <a:avLst/>
              </a:prstGeom>
              <a:noFill/>
              <a:ln w="317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nvGrpSpPr>
              <p:cNvPr id="16" name="Group 1194">
                <a:extLst>
                  <a:ext uri="{FF2B5EF4-FFF2-40B4-BE49-F238E27FC236}">
                    <a16:creationId xmlns:a16="http://schemas.microsoft.com/office/drawing/2014/main" xmlns="" id="{3EFB59A6-1522-4998-BF93-A2FB29A56EAA}"/>
                  </a:ext>
                </a:extLst>
              </p:cNvPr>
              <p:cNvGrpSpPr>
                <a:grpSpLocks/>
              </p:cNvGrpSpPr>
              <p:nvPr/>
            </p:nvGrpSpPr>
            <p:grpSpPr bwMode="auto">
              <a:xfrm>
                <a:off x="535" y="1862"/>
                <a:ext cx="792" cy="128"/>
                <a:chOff x="535" y="1862"/>
                <a:chExt cx="792" cy="128"/>
              </a:xfrm>
            </p:grpSpPr>
            <p:sp>
              <p:nvSpPr>
                <p:cNvPr id="29" name="Freeform 1182">
                  <a:extLst>
                    <a:ext uri="{FF2B5EF4-FFF2-40B4-BE49-F238E27FC236}">
                      <a16:creationId xmlns:a16="http://schemas.microsoft.com/office/drawing/2014/main" xmlns="" id="{FBB1016D-C878-4C92-9C50-FD31238A01C4}"/>
                    </a:ext>
                  </a:extLst>
                </p:cNvPr>
                <p:cNvSpPr>
                  <a:spLocks/>
                </p:cNvSpPr>
                <p:nvPr/>
              </p:nvSpPr>
              <p:spPr bwMode="auto">
                <a:xfrm>
                  <a:off x="535" y="1889"/>
                  <a:ext cx="786" cy="61"/>
                </a:xfrm>
                <a:custGeom>
                  <a:avLst/>
                  <a:gdLst>
                    <a:gd name="T0" fmla="*/ 0 w 786"/>
                    <a:gd name="T1" fmla="*/ 20 h 61"/>
                    <a:gd name="T2" fmla="*/ 75 w 786"/>
                    <a:gd name="T3" fmla="*/ 7 h 61"/>
                    <a:gd name="T4" fmla="*/ 115 w 786"/>
                    <a:gd name="T5" fmla="*/ 0 h 61"/>
                    <a:gd name="T6" fmla="*/ 169 w 786"/>
                    <a:gd name="T7" fmla="*/ 0 h 61"/>
                    <a:gd name="T8" fmla="*/ 278 w 786"/>
                    <a:gd name="T9" fmla="*/ 0 h 61"/>
                    <a:gd name="T10" fmla="*/ 400 w 786"/>
                    <a:gd name="T11" fmla="*/ 20 h 61"/>
                    <a:gd name="T12" fmla="*/ 515 w 786"/>
                    <a:gd name="T13" fmla="*/ 47 h 61"/>
                    <a:gd name="T14" fmla="*/ 637 w 786"/>
                    <a:gd name="T15" fmla="*/ 61 h 61"/>
                    <a:gd name="T16" fmla="*/ 704 w 786"/>
                    <a:gd name="T17" fmla="*/ 54 h 61"/>
                    <a:gd name="T18" fmla="*/ 786 w 786"/>
                    <a:gd name="T19" fmla="*/ 47 h 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86"/>
                    <a:gd name="T31" fmla="*/ 0 h 61"/>
                    <a:gd name="T32" fmla="*/ 786 w 786"/>
                    <a:gd name="T33" fmla="*/ 61 h 6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86" h="61">
                      <a:moveTo>
                        <a:pt x="0" y="20"/>
                      </a:moveTo>
                      <a:lnTo>
                        <a:pt x="75" y="7"/>
                      </a:lnTo>
                      <a:lnTo>
                        <a:pt x="115" y="0"/>
                      </a:lnTo>
                      <a:lnTo>
                        <a:pt x="169" y="0"/>
                      </a:lnTo>
                      <a:lnTo>
                        <a:pt x="278" y="0"/>
                      </a:lnTo>
                      <a:lnTo>
                        <a:pt x="400" y="20"/>
                      </a:lnTo>
                      <a:lnTo>
                        <a:pt x="515" y="47"/>
                      </a:lnTo>
                      <a:lnTo>
                        <a:pt x="637" y="61"/>
                      </a:lnTo>
                      <a:lnTo>
                        <a:pt x="704" y="54"/>
                      </a:lnTo>
                      <a:lnTo>
                        <a:pt x="786" y="47"/>
                      </a:lnTo>
                    </a:path>
                  </a:pathLst>
                </a:custGeom>
                <a:noFill/>
                <a:ln w="3175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30" name="Line 1183">
                  <a:extLst>
                    <a:ext uri="{FF2B5EF4-FFF2-40B4-BE49-F238E27FC236}">
                      <a16:creationId xmlns:a16="http://schemas.microsoft.com/office/drawing/2014/main" xmlns="" id="{5E334287-6345-404A-98AA-8563D19A05DF}"/>
                    </a:ext>
                  </a:extLst>
                </p:cNvPr>
                <p:cNvSpPr>
                  <a:spLocks noChangeShapeType="1"/>
                </p:cNvSpPr>
                <p:nvPr/>
              </p:nvSpPr>
              <p:spPr bwMode="auto">
                <a:xfrm flipH="1" flipV="1">
                  <a:off x="1321" y="1936"/>
                  <a:ext cx="6" cy="14"/>
                </a:xfrm>
                <a:prstGeom prst="line">
                  <a:avLst/>
                </a:prstGeom>
                <a:noFill/>
                <a:ln w="317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 name="Rectangle 1184">
                  <a:extLst>
                    <a:ext uri="{FF2B5EF4-FFF2-40B4-BE49-F238E27FC236}">
                      <a16:creationId xmlns:a16="http://schemas.microsoft.com/office/drawing/2014/main" xmlns="" id="{943726D2-070A-4FFB-AFE9-771C25475CA6}"/>
                    </a:ext>
                  </a:extLst>
                </p:cNvPr>
                <p:cNvSpPr>
                  <a:spLocks noChangeArrowheads="1"/>
                </p:cNvSpPr>
                <p:nvPr/>
              </p:nvSpPr>
              <p:spPr bwMode="auto">
                <a:xfrm>
                  <a:off x="556" y="1876"/>
                  <a:ext cx="33" cy="60"/>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32" name="Rectangle 1185">
                  <a:extLst>
                    <a:ext uri="{FF2B5EF4-FFF2-40B4-BE49-F238E27FC236}">
                      <a16:creationId xmlns:a16="http://schemas.microsoft.com/office/drawing/2014/main" xmlns="" id="{35E41C0C-48E8-4FFA-90DD-6F9DE0336E4F}"/>
                    </a:ext>
                  </a:extLst>
                </p:cNvPr>
                <p:cNvSpPr>
                  <a:spLocks noChangeArrowheads="1"/>
                </p:cNvSpPr>
                <p:nvPr/>
              </p:nvSpPr>
              <p:spPr bwMode="auto">
                <a:xfrm>
                  <a:off x="637" y="1869"/>
                  <a:ext cx="33" cy="60"/>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33" name="Rectangle 1186">
                  <a:extLst>
                    <a:ext uri="{FF2B5EF4-FFF2-40B4-BE49-F238E27FC236}">
                      <a16:creationId xmlns:a16="http://schemas.microsoft.com/office/drawing/2014/main" xmlns="" id="{5C49296F-97A3-4271-B05F-8F46F13D6A2F}"/>
                    </a:ext>
                  </a:extLst>
                </p:cNvPr>
                <p:cNvSpPr>
                  <a:spLocks noChangeArrowheads="1"/>
                </p:cNvSpPr>
                <p:nvPr/>
              </p:nvSpPr>
              <p:spPr bwMode="auto">
                <a:xfrm>
                  <a:off x="1267" y="1923"/>
                  <a:ext cx="33" cy="60"/>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34" name="Rectangle 1187">
                  <a:extLst>
                    <a:ext uri="{FF2B5EF4-FFF2-40B4-BE49-F238E27FC236}">
                      <a16:creationId xmlns:a16="http://schemas.microsoft.com/office/drawing/2014/main" xmlns="" id="{B0CA1CFB-D2FD-4D9D-84B4-123575D24B2A}"/>
                    </a:ext>
                  </a:extLst>
                </p:cNvPr>
                <p:cNvSpPr>
                  <a:spLocks noChangeArrowheads="1"/>
                </p:cNvSpPr>
                <p:nvPr/>
              </p:nvSpPr>
              <p:spPr bwMode="auto">
                <a:xfrm>
                  <a:off x="711" y="1862"/>
                  <a:ext cx="34" cy="54"/>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35" name="Rectangle 1188">
                  <a:extLst>
                    <a:ext uri="{FF2B5EF4-FFF2-40B4-BE49-F238E27FC236}">
                      <a16:creationId xmlns:a16="http://schemas.microsoft.com/office/drawing/2014/main" xmlns="" id="{D48683EF-56D8-4CCE-91F5-EFEB832FFB32}"/>
                    </a:ext>
                  </a:extLst>
                </p:cNvPr>
                <p:cNvSpPr>
                  <a:spLocks noChangeArrowheads="1"/>
                </p:cNvSpPr>
                <p:nvPr/>
              </p:nvSpPr>
              <p:spPr bwMode="auto">
                <a:xfrm>
                  <a:off x="793" y="1862"/>
                  <a:ext cx="33" cy="60"/>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36" name="Rectangle 1189">
                  <a:extLst>
                    <a:ext uri="{FF2B5EF4-FFF2-40B4-BE49-F238E27FC236}">
                      <a16:creationId xmlns:a16="http://schemas.microsoft.com/office/drawing/2014/main" xmlns="" id="{E4DEA93F-6B28-4FC9-815D-275910E73E8D}"/>
                    </a:ext>
                  </a:extLst>
                </p:cNvPr>
                <p:cNvSpPr>
                  <a:spLocks noChangeArrowheads="1"/>
                </p:cNvSpPr>
                <p:nvPr/>
              </p:nvSpPr>
              <p:spPr bwMode="auto">
                <a:xfrm>
                  <a:off x="874" y="1882"/>
                  <a:ext cx="33" cy="54"/>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37" name="Rectangle 1190">
                  <a:extLst>
                    <a:ext uri="{FF2B5EF4-FFF2-40B4-BE49-F238E27FC236}">
                      <a16:creationId xmlns:a16="http://schemas.microsoft.com/office/drawing/2014/main" xmlns="" id="{498C9FA8-8ACB-498D-B9F9-307981765655}"/>
                    </a:ext>
                  </a:extLst>
                </p:cNvPr>
                <p:cNvSpPr>
                  <a:spLocks noChangeArrowheads="1"/>
                </p:cNvSpPr>
                <p:nvPr/>
              </p:nvSpPr>
              <p:spPr bwMode="auto">
                <a:xfrm>
                  <a:off x="948" y="1896"/>
                  <a:ext cx="34" cy="60"/>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38" name="Rectangle 1191">
                  <a:extLst>
                    <a:ext uri="{FF2B5EF4-FFF2-40B4-BE49-F238E27FC236}">
                      <a16:creationId xmlns:a16="http://schemas.microsoft.com/office/drawing/2014/main" xmlns="" id="{F78A705F-DFAD-4E03-A1EE-003FA2B681B6}"/>
                    </a:ext>
                  </a:extLst>
                </p:cNvPr>
                <p:cNvSpPr>
                  <a:spLocks noChangeArrowheads="1"/>
                </p:cNvSpPr>
                <p:nvPr/>
              </p:nvSpPr>
              <p:spPr bwMode="auto">
                <a:xfrm>
                  <a:off x="1030" y="1916"/>
                  <a:ext cx="33" cy="61"/>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39" name="Rectangle 1192">
                  <a:extLst>
                    <a:ext uri="{FF2B5EF4-FFF2-40B4-BE49-F238E27FC236}">
                      <a16:creationId xmlns:a16="http://schemas.microsoft.com/office/drawing/2014/main" xmlns="" id="{2EA98AFD-0875-492D-A294-7386F29371FB}"/>
                    </a:ext>
                  </a:extLst>
                </p:cNvPr>
                <p:cNvSpPr>
                  <a:spLocks noChangeArrowheads="1"/>
                </p:cNvSpPr>
                <p:nvPr/>
              </p:nvSpPr>
              <p:spPr bwMode="auto">
                <a:xfrm>
                  <a:off x="1111" y="1936"/>
                  <a:ext cx="33" cy="54"/>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40" name="Rectangle 1193">
                  <a:extLst>
                    <a:ext uri="{FF2B5EF4-FFF2-40B4-BE49-F238E27FC236}">
                      <a16:creationId xmlns:a16="http://schemas.microsoft.com/office/drawing/2014/main" xmlns="" id="{66C4CE9B-9C2C-4ED4-8419-F3637DBB07FD}"/>
                    </a:ext>
                  </a:extLst>
                </p:cNvPr>
                <p:cNvSpPr>
                  <a:spLocks noChangeArrowheads="1"/>
                </p:cNvSpPr>
                <p:nvPr/>
              </p:nvSpPr>
              <p:spPr bwMode="auto">
                <a:xfrm>
                  <a:off x="1185" y="1930"/>
                  <a:ext cx="34" cy="60"/>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grpSp>
          <p:sp>
            <p:nvSpPr>
              <p:cNvPr id="17" name="Rectangle 1195">
                <a:extLst>
                  <a:ext uri="{FF2B5EF4-FFF2-40B4-BE49-F238E27FC236}">
                    <a16:creationId xmlns:a16="http://schemas.microsoft.com/office/drawing/2014/main" xmlns="" id="{F81CA98B-C01D-453E-BFE2-A7F61EEDB284}"/>
                  </a:ext>
                </a:extLst>
              </p:cNvPr>
              <p:cNvSpPr>
                <a:spLocks noChangeArrowheads="1"/>
              </p:cNvSpPr>
              <p:nvPr/>
            </p:nvSpPr>
            <p:spPr bwMode="auto">
              <a:xfrm>
                <a:off x="569" y="2072"/>
                <a:ext cx="27" cy="60"/>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8" name="Rectangle 1196">
                <a:extLst>
                  <a:ext uri="{FF2B5EF4-FFF2-40B4-BE49-F238E27FC236}">
                    <a16:creationId xmlns:a16="http://schemas.microsoft.com/office/drawing/2014/main" xmlns="" id="{DB152451-3EAD-4CA8-9219-8D5A5C3AB8ED}"/>
                  </a:ext>
                </a:extLst>
              </p:cNvPr>
              <p:cNvSpPr>
                <a:spLocks noChangeArrowheads="1"/>
              </p:cNvSpPr>
              <p:nvPr/>
            </p:nvSpPr>
            <p:spPr bwMode="auto">
              <a:xfrm>
                <a:off x="637" y="2065"/>
                <a:ext cx="33" cy="61"/>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9" name="Rectangle 1197">
                <a:extLst>
                  <a:ext uri="{FF2B5EF4-FFF2-40B4-BE49-F238E27FC236}">
                    <a16:creationId xmlns:a16="http://schemas.microsoft.com/office/drawing/2014/main" xmlns="" id="{12E89BD8-B7AC-40A8-89A4-B8C7922CB776}"/>
                  </a:ext>
                </a:extLst>
              </p:cNvPr>
              <p:cNvSpPr>
                <a:spLocks noChangeArrowheads="1"/>
              </p:cNvSpPr>
              <p:nvPr/>
            </p:nvSpPr>
            <p:spPr bwMode="auto">
              <a:xfrm>
                <a:off x="1226" y="2282"/>
                <a:ext cx="34" cy="54"/>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20" name="Rectangle 1198">
                <a:extLst>
                  <a:ext uri="{FF2B5EF4-FFF2-40B4-BE49-F238E27FC236}">
                    <a16:creationId xmlns:a16="http://schemas.microsoft.com/office/drawing/2014/main" xmlns="" id="{2D876D85-7F84-4868-80A4-0CEB592DFE1D}"/>
                  </a:ext>
                </a:extLst>
              </p:cNvPr>
              <p:cNvSpPr>
                <a:spLocks noChangeArrowheads="1"/>
              </p:cNvSpPr>
              <p:nvPr/>
            </p:nvSpPr>
            <p:spPr bwMode="auto">
              <a:xfrm>
                <a:off x="711" y="2085"/>
                <a:ext cx="34" cy="61"/>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21" name="Rectangle 1199">
                <a:extLst>
                  <a:ext uri="{FF2B5EF4-FFF2-40B4-BE49-F238E27FC236}">
                    <a16:creationId xmlns:a16="http://schemas.microsoft.com/office/drawing/2014/main" xmlns="" id="{93006643-3DFD-4BED-A9E4-313E3A6F862B}"/>
                  </a:ext>
                </a:extLst>
              </p:cNvPr>
              <p:cNvSpPr>
                <a:spLocks noChangeArrowheads="1"/>
              </p:cNvSpPr>
              <p:nvPr/>
            </p:nvSpPr>
            <p:spPr bwMode="auto">
              <a:xfrm>
                <a:off x="786" y="2092"/>
                <a:ext cx="33" cy="54"/>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22" name="Rectangle 1200">
                <a:extLst>
                  <a:ext uri="{FF2B5EF4-FFF2-40B4-BE49-F238E27FC236}">
                    <a16:creationId xmlns:a16="http://schemas.microsoft.com/office/drawing/2014/main" xmlns="" id="{2984FDE3-064E-46DA-AF06-D7CA964B9D3B}"/>
                  </a:ext>
                </a:extLst>
              </p:cNvPr>
              <p:cNvSpPr>
                <a:spLocks noChangeArrowheads="1"/>
              </p:cNvSpPr>
              <p:nvPr/>
            </p:nvSpPr>
            <p:spPr bwMode="auto">
              <a:xfrm>
                <a:off x="860" y="2106"/>
                <a:ext cx="34" cy="60"/>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23" name="Rectangle 1201">
                <a:extLst>
                  <a:ext uri="{FF2B5EF4-FFF2-40B4-BE49-F238E27FC236}">
                    <a16:creationId xmlns:a16="http://schemas.microsoft.com/office/drawing/2014/main" xmlns="" id="{C6D85E40-34A6-443F-887E-1058D545D9FB}"/>
                  </a:ext>
                </a:extLst>
              </p:cNvPr>
              <p:cNvSpPr>
                <a:spLocks noChangeArrowheads="1"/>
              </p:cNvSpPr>
              <p:nvPr/>
            </p:nvSpPr>
            <p:spPr bwMode="auto">
              <a:xfrm>
                <a:off x="935" y="2133"/>
                <a:ext cx="33" cy="54"/>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24" name="Rectangle 1202">
                <a:extLst>
                  <a:ext uri="{FF2B5EF4-FFF2-40B4-BE49-F238E27FC236}">
                    <a16:creationId xmlns:a16="http://schemas.microsoft.com/office/drawing/2014/main" xmlns="" id="{A7E2B306-788D-4A57-B64C-B6C849BF46BE}"/>
                  </a:ext>
                </a:extLst>
              </p:cNvPr>
              <p:cNvSpPr>
                <a:spLocks noChangeArrowheads="1"/>
              </p:cNvSpPr>
              <p:nvPr/>
            </p:nvSpPr>
            <p:spPr bwMode="auto">
              <a:xfrm>
                <a:off x="1009" y="2160"/>
                <a:ext cx="34" cy="60"/>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25" name="Rectangle 1203">
                <a:extLst>
                  <a:ext uri="{FF2B5EF4-FFF2-40B4-BE49-F238E27FC236}">
                    <a16:creationId xmlns:a16="http://schemas.microsoft.com/office/drawing/2014/main" xmlns="" id="{45ABF179-DB1D-49A6-8103-FE86B59096B7}"/>
                  </a:ext>
                </a:extLst>
              </p:cNvPr>
              <p:cNvSpPr>
                <a:spLocks noChangeArrowheads="1"/>
              </p:cNvSpPr>
              <p:nvPr/>
            </p:nvSpPr>
            <p:spPr bwMode="auto">
              <a:xfrm>
                <a:off x="1084" y="2194"/>
                <a:ext cx="27" cy="53"/>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26" name="Rectangle 1204">
                <a:extLst>
                  <a:ext uri="{FF2B5EF4-FFF2-40B4-BE49-F238E27FC236}">
                    <a16:creationId xmlns:a16="http://schemas.microsoft.com/office/drawing/2014/main" xmlns="" id="{32EA2E30-53CF-45C9-930D-4261600F6F6B}"/>
                  </a:ext>
                </a:extLst>
              </p:cNvPr>
              <p:cNvSpPr>
                <a:spLocks noChangeArrowheads="1"/>
              </p:cNvSpPr>
              <p:nvPr/>
            </p:nvSpPr>
            <p:spPr bwMode="auto">
              <a:xfrm>
                <a:off x="1152" y="2228"/>
                <a:ext cx="33" cy="60"/>
              </a:xfrm>
              <a:prstGeom prst="rect">
                <a:avLst/>
              </a:prstGeom>
              <a:solidFill>
                <a:srgbClr val="009999"/>
              </a:solidFill>
              <a:ln w="22225">
                <a:solidFill>
                  <a:srgbClr val="009999"/>
                </a:solidFill>
                <a:miter lim="800000"/>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27" name="Rectangle 1205">
                <a:extLst>
                  <a:ext uri="{FF2B5EF4-FFF2-40B4-BE49-F238E27FC236}">
                    <a16:creationId xmlns:a16="http://schemas.microsoft.com/office/drawing/2014/main" xmlns="" id="{6EFB1BD4-7A9C-427C-9FCA-78233C22D11C}"/>
                  </a:ext>
                </a:extLst>
              </p:cNvPr>
              <p:cNvSpPr>
                <a:spLocks noChangeArrowheads="1"/>
              </p:cNvSpPr>
              <p:nvPr/>
            </p:nvSpPr>
            <p:spPr bwMode="auto">
              <a:xfrm>
                <a:off x="488" y="1957"/>
                <a:ext cx="441" cy="1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200">
                    <a:solidFill>
                      <a:srgbClr val="000000"/>
                    </a:solidFill>
                    <a:latin typeface="Arial" panose="020B0604020202020204" pitchFamily="34" charset="0"/>
                  </a:rPr>
                  <a:t>secondary</a:t>
                </a:r>
                <a:endParaRPr lang="en-US" altLang="en-US">
                  <a:latin typeface="Arial" panose="020B0604020202020204" pitchFamily="34" charset="0"/>
                </a:endParaRPr>
              </a:p>
            </p:txBody>
          </p:sp>
          <p:sp>
            <p:nvSpPr>
              <p:cNvPr id="28" name="Rectangle 1206">
                <a:extLst>
                  <a:ext uri="{FF2B5EF4-FFF2-40B4-BE49-F238E27FC236}">
                    <a16:creationId xmlns:a16="http://schemas.microsoft.com/office/drawing/2014/main" xmlns="" id="{3A800F3B-B254-4C7A-A903-3086A643F759}"/>
                  </a:ext>
                </a:extLst>
              </p:cNvPr>
              <p:cNvSpPr>
                <a:spLocks noChangeArrowheads="1"/>
              </p:cNvSpPr>
              <p:nvPr/>
            </p:nvSpPr>
            <p:spPr bwMode="auto">
              <a:xfrm>
                <a:off x="975" y="2031"/>
                <a:ext cx="339" cy="1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200">
                    <a:solidFill>
                      <a:srgbClr val="000000"/>
                    </a:solidFill>
                    <a:latin typeface="Arial" panose="020B0604020202020204" pitchFamily="34" charset="0"/>
                  </a:rPr>
                  <a:t>bonding</a:t>
                </a:r>
                <a:endParaRPr lang="en-US" altLang="en-US">
                  <a:latin typeface="Arial" panose="020B0604020202020204" pitchFamily="34" charset="0"/>
                </a:endParaRPr>
              </a:p>
            </p:txBody>
          </p:sp>
        </p:grpSp>
      </p:grpSp>
      <p:sp>
        <p:nvSpPr>
          <p:cNvPr id="181" name="Line 1028">
            <a:extLst>
              <a:ext uri="{FF2B5EF4-FFF2-40B4-BE49-F238E27FC236}">
                <a16:creationId xmlns:a16="http://schemas.microsoft.com/office/drawing/2014/main" xmlns="" id="{A2CC35EA-A744-428A-8D11-31BF7AD6B0CB}"/>
              </a:ext>
            </a:extLst>
          </p:cNvPr>
          <p:cNvSpPr>
            <a:spLocks noChangeShapeType="1"/>
          </p:cNvSpPr>
          <p:nvPr/>
        </p:nvSpPr>
        <p:spPr bwMode="auto">
          <a:xfrm>
            <a:off x="1168400" y="4433888"/>
            <a:ext cx="6324600" cy="0"/>
          </a:xfrm>
          <a:prstGeom prst="line">
            <a:avLst/>
          </a:prstGeom>
          <a:noFill/>
          <a:ln w="38100">
            <a:solidFill>
              <a:srgbClr val="292929"/>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182" name="Rectangle 1029">
            <a:extLst>
              <a:ext uri="{FF2B5EF4-FFF2-40B4-BE49-F238E27FC236}">
                <a16:creationId xmlns:a16="http://schemas.microsoft.com/office/drawing/2014/main" xmlns="" id="{66E96206-6A60-4514-A947-ACFD38CEC8D0}"/>
              </a:ext>
            </a:extLst>
          </p:cNvPr>
          <p:cNvSpPr>
            <a:spLocks noChangeArrowheads="1"/>
          </p:cNvSpPr>
          <p:nvPr/>
        </p:nvSpPr>
        <p:spPr bwMode="auto">
          <a:xfrm>
            <a:off x="2063750" y="4551363"/>
            <a:ext cx="368300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2000" dirty="0">
                <a:solidFill>
                  <a:srgbClr val="292929"/>
                </a:solidFill>
                <a:latin typeface="Arial" panose="020B0604020202020204" pitchFamily="34" charset="0"/>
              </a:rPr>
              <a:t>Direction of increasing strength</a:t>
            </a:r>
          </a:p>
        </p:txBody>
      </p:sp>
      <p:sp>
        <p:nvSpPr>
          <p:cNvPr id="183" name="Rectangle 1030">
            <a:extLst>
              <a:ext uri="{FF2B5EF4-FFF2-40B4-BE49-F238E27FC236}">
                <a16:creationId xmlns:a16="http://schemas.microsoft.com/office/drawing/2014/main" xmlns="" id="{2DCB086B-B917-4767-B835-8129298BDA97}"/>
              </a:ext>
            </a:extLst>
          </p:cNvPr>
          <p:cNvSpPr>
            <a:spLocks noChangeArrowheads="1"/>
          </p:cNvSpPr>
          <p:nvPr/>
        </p:nvSpPr>
        <p:spPr bwMode="auto">
          <a:xfrm>
            <a:off x="5234482" y="5456237"/>
            <a:ext cx="2895600" cy="1825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200" dirty="0">
                <a:solidFill>
                  <a:srgbClr val="000000"/>
                </a:solidFill>
                <a:latin typeface="Arial" panose="020B0604020202020204" pitchFamily="34" charset="0"/>
              </a:rPr>
              <a:t>Adapted from Fig. 14.7, </a:t>
            </a:r>
            <a:r>
              <a:rPr lang="en-US" altLang="en-US" sz="1200" i="1" dirty="0">
                <a:solidFill>
                  <a:srgbClr val="000000"/>
                </a:solidFill>
                <a:latin typeface="Arial" panose="020B0604020202020204" pitchFamily="34" charset="0"/>
              </a:rPr>
              <a:t>Callister 7e.</a:t>
            </a:r>
          </a:p>
        </p:txBody>
      </p:sp>
    </p:spTree>
    <p:extLst>
      <p:ext uri="{BB962C8B-B14F-4D97-AF65-F5344CB8AC3E}">
        <p14:creationId xmlns:p14="http://schemas.microsoft.com/office/powerpoint/2010/main" xmlns="" val="25238792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xmlns="" id="{1425AB57-3FC0-4EB2-BB8D-AF223F9D6C81}"/>
              </a:ext>
            </a:extLst>
          </p:cNvPr>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11123548-27E4-4508-B981-23118359ABB3}" type="slidenum">
              <a:rPr lang="en-US" altLang="en-US" sz="1200">
                <a:latin typeface="Arial" panose="020B0604020202020204" pitchFamily="34" charset="0"/>
              </a:rPr>
              <a:pPr/>
              <a:t>34</a:t>
            </a:fld>
            <a:endParaRPr lang="en-US" altLang="en-US" sz="1200">
              <a:latin typeface="Arial" panose="020B0604020202020204" pitchFamily="34" charset="0"/>
            </a:endParaRPr>
          </a:p>
        </p:txBody>
      </p:sp>
      <p:sp>
        <p:nvSpPr>
          <p:cNvPr id="21507" name="Rectangle 2">
            <a:extLst>
              <a:ext uri="{FF2B5EF4-FFF2-40B4-BE49-F238E27FC236}">
                <a16:creationId xmlns:a16="http://schemas.microsoft.com/office/drawing/2014/main" xmlns="" id="{3DF1944B-87E2-4885-888A-E4BDDCD8A053}"/>
              </a:ext>
            </a:extLst>
          </p:cNvPr>
          <p:cNvSpPr>
            <a:spLocks noGrp="1" noChangeArrowheads="1"/>
          </p:cNvSpPr>
          <p:nvPr>
            <p:ph type="title"/>
          </p:nvPr>
        </p:nvSpPr>
        <p:spPr/>
        <p:txBody>
          <a:bodyPr/>
          <a:lstStyle/>
          <a:p>
            <a:r>
              <a:rPr lang="en-US" altLang="en-US"/>
              <a:t>Polymers – Molecular Shape</a:t>
            </a:r>
          </a:p>
        </p:txBody>
      </p:sp>
      <p:sp>
        <p:nvSpPr>
          <p:cNvPr id="21508" name="Rectangle 3">
            <a:extLst>
              <a:ext uri="{FF2B5EF4-FFF2-40B4-BE49-F238E27FC236}">
                <a16:creationId xmlns:a16="http://schemas.microsoft.com/office/drawing/2014/main" xmlns="" id="{AD9FE6AD-D29F-4DD6-83BB-56ECB7EE37CB}"/>
              </a:ext>
            </a:extLst>
          </p:cNvPr>
          <p:cNvSpPr>
            <a:spLocks noGrp="1" noChangeArrowheads="1"/>
          </p:cNvSpPr>
          <p:nvPr>
            <p:ph type="body" idx="1"/>
          </p:nvPr>
        </p:nvSpPr>
        <p:spPr/>
        <p:txBody>
          <a:bodyPr/>
          <a:lstStyle/>
          <a:p>
            <a:pPr>
              <a:buFontTx/>
              <a:buNone/>
            </a:pPr>
            <a:r>
              <a:rPr lang="en-US" altLang="en-US" sz="2400" b="0">
                <a:solidFill>
                  <a:srgbClr val="FF3300"/>
                </a:solidFill>
              </a:rPr>
              <a:t>Configurations</a:t>
            </a:r>
            <a:r>
              <a:rPr lang="en-US" altLang="en-US" sz="2400" b="0"/>
              <a:t> – to change must break bonds</a:t>
            </a:r>
            <a:endParaRPr lang="en-US" altLang="en-US" sz="2400" b="0" u="sng"/>
          </a:p>
          <a:p>
            <a:r>
              <a:rPr lang="en-US" altLang="en-US" sz="2400" b="0">
                <a:solidFill>
                  <a:srgbClr val="FF3300"/>
                </a:solidFill>
              </a:rPr>
              <a:t>Stereoisomerism</a:t>
            </a:r>
            <a:r>
              <a:rPr lang="en-US" altLang="en-US" sz="2400" b="0" u="sng"/>
              <a:t> </a:t>
            </a:r>
          </a:p>
        </p:txBody>
      </p:sp>
      <p:pic>
        <p:nvPicPr>
          <p:cNvPr id="21509" name="Picture 4">
            <a:extLst>
              <a:ext uri="{FF2B5EF4-FFF2-40B4-BE49-F238E27FC236}">
                <a16:creationId xmlns:a16="http://schemas.microsoft.com/office/drawing/2014/main" xmlns="" id="{672E5233-A5B5-4FE5-9674-B2F2F39F3A1A}"/>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733800" y="3810000"/>
            <a:ext cx="3052763" cy="1690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prstDash val="dash"/>
                <a:miter lim="800000"/>
                <a:headEnd/>
                <a:tailEnd/>
              </a14:hiddenLine>
            </a:ext>
          </a:extLst>
        </p:spPr>
      </p:pic>
      <p:sp>
        <p:nvSpPr>
          <p:cNvPr id="21510" name="Line 5">
            <a:extLst>
              <a:ext uri="{FF2B5EF4-FFF2-40B4-BE49-F238E27FC236}">
                <a16:creationId xmlns:a16="http://schemas.microsoft.com/office/drawing/2014/main" xmlns="" id="{EC16FE0C-6672-4CD4-91D9-336B17C1EEB1}"/>
              </a:ext>
            </a:extLst>
          </p:cNvPr>
          <p:cNvSpPr>
            <a:spLocks noChangeShapeType="1"/>
          </p:cNvSpPr>
          <p:nvPr/>
        </p:nvSpPr>
        <p:spPr bwMode="auto">
          <a:xfrm>
            <a:off x="5257800" y="3657600"/>
            <a:ext cx="0" cy="1752600"/>
          </a:xfrm>
          <a:prstGeom prst="line">
            <a:avLst/>
          </a:prstGeom>
          <a:noFill/>
          <a:ln w="19050">
            <a:solidFill>
              <a:schemeClr val="tx1"/>
            </a:solidFill>
            <a:prstDash val="lgDash"/>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511" name="Text Box 6">
            <a:extLst>
              <a:ext uri="{FF2B5EF4-FFF2-40B4-BE49-F238E27FC236}">
                <a16:creationId xmlns:a16="http://schemas.microsoft.com/office/drawing/2014/main" xmlns="" id="{DE31BB80-D357-43E7-A39E-566D3FB14489}"/>
              </a:ext>
            </a:extLst>
          </p:cNvPr>
          <p:cNvSpPr txBox="1">
            <a:spLocks noChangeArrowheads="1"/>
          </p:cNvSpPr>
          <p:nvPr/>
        </p:nvSpPr>
        <p:spPr bwMode="auto">
          <a:xfrm>
            <a:off x="4495800" y="5486400"/>
            <a:ext cx="152400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prstDash val="dash"/>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spcBef>
                <a:spcPct val="50000"/>
              </a:spcBef>
            </a:pPr>
            <a:r>
              <a:rPr lang="en-US" altLang="en-US" sz="2000">
                <a:latin typeface="Arial" panose="020B0604020202020204" pitchFamily="34" charset="0"/>
              </a:rPr>
              <a:t>mirror plane</a:t>
            </a:r>
          </a:p>
        </p:txBody>
      </p:sp>
      <p:pic>
        <p:nvPicPr>
          <p:cNvPr id="21512" name="Picture 7">
            <a:extLst>
              <a:ext uri="{FF2B5EF4-FFF2-40B4-BE49-F238E27FC236}">
                <a16:creationId xmlns:a16="http://schemas.microsoft.com/office/drawing/2014/main" xmlns="" id="{53EC9595-6F3A-4E9A-8054-1D5BA40C6C78}"/>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42950" y="2357438"/>
            <a:ext cx="6324600" cy="1276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prstDash val="dash"/>
                <a:miter lim="800000"/>
                <a:headEnd/>
                <a:tailEnd/>
              </a14:hiddenLine>
            </a:ext>
          </a:extLst>
        </p:spPr>
      </p:pic>
    </p:spTree>
    <p:extLst>
      <p:ext uri="{BB962C8B-B14F-4D97-AF65-F5344CB8AC3E}">
        <p14:creationId xmlns:p14="http://schemas.microsoft.com/office/powerpoint/2010/main" xmlns="" val="32203173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xmlns="" id="{EE43BEF3-AB86-4E02-BCDF-58E538FB836C}"/>
              </a:ext>
            </a:extLst>
          </p:cNvPr>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BE61F50-B939-4679-9FA9-57EAF43DE59C}" type="slidenum">
              <a:rPr lang="en-US" altLang="en-US" sz="1200">
                <a:latin typeface="Arial" panose="020B0604020202020204" pitchFamily="34" charset="0"/>
              </a:rPr>
              <a:pPr/>
              <a:t>35</a:t>
            </a:fld>
            <a:endParaRPr lang="en-US" altLang="en-US" sz="1200">
              <a:latin typeface="Arial" panose="020B0604020202020204" pitchFamily="34" charset="0"/>
            </a:endParaRPr>
          </a:p>
        </p:txBody>
      </p:sp>
      <p:sp>
        <p:nvSpPr>
          <p:cNvPr id="23555" name="Rectangle 2">
            <a:extLst>
              <a:ext uri="{FF2B5EF4-FFF2-40B4-BE49-F238E27FC236}">
                <a16:creationId xmlns:a16="http://schemas.microsoft.com/office/drawing/2014/main" xmlns="" id="{827810F6-8A8A-4993-9B46-A137F282C98E}"/>
              </a:ext>
            </a:extLst>
          </p:cNvPr>
          <p:cNvSpPr>
            <a:spLocks noGrp="1" noChangeArrowheads="1"/>
          </p:cNvSpPr>
          <p:nvPr>
            <p:ph type="title"/>
          </p:nvPr>
        </p:nvSpPr>
        <p:spPr/>
        <p:txBody>
          <a:bodyPr/>
          <a:lstStyle/>
          <a:p>
            <a:r>
              <a:rPr lang="en-US" altLang="en-US"/>
              <a:t>cis/trans Isomerism</a:t>
            </a:r>
          </a:p>
        </p:txBody>
      </p:sp>
      <p:pic>
        <p:nvPicPr>
          <p:cNvPr id="23556" name="Picture 4">
            <a:extLst>
              <a:ext uri="{FF2B5EF4-FFF2-40B4-BE49-F238E27FC236}">
                <a16:creationId xmlns:a16="http://schemas.microsoft.com/office/drawing/2014/main" xmlns="" id="{7B7CE140-6DB5-49FE-B15F-3667BB74627A}"/>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5088" y="2057400"/>
            <a:ext cx="2817812" cy="1169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prstDash val="dash"/>
                <a:miter lim="800000"/>
                <a:headEnd/>
                <a:tailEnd/>
              </a14:hiddenLine>
            </a:ext>
          </a:extLst>
        </p:spPr>
      </p:pic>
      <p:pic>
        <p:nvPicPr>
          <p:cNvPr id="23557" name="Picture 5">
            <a:extLst>
              <a:ext uri="{FF2B5EF4-FFF2-40B4-BE49-F238E27FC236}">
                <a16:creationId xmlns:a16="http://schemas.microsoft.com/office/drawing/2014/main" xmlns="" id="{4F1C5A94-53ED-424E-9718-0083C7B06CA3}"/>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105400" y="2057400"/>
            <a:ext cx="2819400" cy="1169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prstDash val="dash"/>
                <a:miter lim="800000"/>
                <a:headEnd/>
                <a:tailEnd/>
              </a14:hiddenLine>
            </a:ext>
          </a:extLst>
        </p:spPr>
      </p:pic>
      <p:sp>
        <p:nvSpPr>
          <p:cNvPr id="23558" name="Text Box 6">
            <a:extLst>
              <a:ext uri="{FF2B5EF4-FFF2-40B4-BE49-F238E27FC236}">
                <a16:creationId xmlns:a16="http://schemas.microsoft.com/office/drawing/2014/main" xmlns="" id="{3DC38FDF-5870-4D45-AA0B-55252B14FE06}"/>
              </a:ext>
            </a:extLst>
          </p:cNvPr>
          <p:cNvSpPr txBox="1">
            <a:spLocks noChangeArrowheads="1"/>
          </p:cNvSpPr>
          <p:nvPr/>
        </p:nvSpPr>
        <p:spPr bwMode="auto">
          <a:xfrm>
            <a:off x="1143000" y="3467100"/>
            <a:ext cx="3200400" cy="198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prstDash val="dash"/>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spcBef>
                <a:spcPct val="50000"/>
              </a:spcBef>
            </a:pPr>
            <a:r>
              <a:rPr lang="en-US" altLang="en-US">
                <a:solidFill>
                  <a:schemeClr val="accent2"/>
                </a:solidFill>
                <a:latin typeface="Arial" panose="020B0604020202020204" pitchFamily="34" charset="0"/>
              </a:rPr>
              <a:t>cis</a:t>
            </a:r>
          </a:p>
          <a:p>
            <a:pPr algn="ctr" eaLnBrk="1" hangingPunct="1">
              <a:spcBef>
                <a:spcPct val="50000"/>
              </a:spcBef>
            </a:pPr>
            <a:r>
              <a:rPr lang="en-US" altLang="en-US" sz="2000">
                <a:latin typeface="Arial" panose="020B0604020202020204" pitchFamily="34" charset="0"/>
              </a:rPr>
              <a:t>cis-isoprene </a:t>
            </a:r>
            <a:br>
              <a:rPr lang="en-US" altLang="en-US" sz="2000">
                <a:latin typeface="Arial" panose="020B0604020202020204" pitchFamily="34" charset="0"/>
              </a:rPr>
            </a:br>
            <a:r>
              <a:rPr lang="en-US" altLang="en-US" sz="2000">
                <a:latin typeface="Arial" panose="020B0604020202020204" pitchFamily="34" charset="0"/>
              </a:rPr>
              <a:t>(natural rubber)</a:t>
            </a:r>
          </a:p>
          <a:p>
            <a:pPr algn="ctr" eaLnBrk="1" hangingPunct="1">
              <a:spcBef>
                <a:spcPct val="50000"/>
              </a:spcBef>
            </a:pPr>
            <a:r>
              <a:rPr lang="en-US" altLang="en-US" sz="2000">
                <a:latin typeface="Arial" panose="020B0604020202020204" pitchFamily="34" charset="0"/>
              </a:rPr>
              <a:t>bulky groups on same side of chain</a:t>
            </a:r>
          </a:p>
        </p:txBody>
      </p:sp>
      <p:sp>
        <p:nvSpPr>
          <p:cNvPr id="23559" name="Text Box 7">
            <a:extLst>
              <a:ext uri="{FF2B5EF4-FFF2-40B4-BE49-F238E27FC236}">
                <a16:creationId xmlns:a16="http://schemas.microsoft.com/office/drawing/2014/main" xmlns="" id="{899DB74A-C42C-4AD0-BEC8-9402EB60FD99}"/>
              </a:ext>
            </a:extLst>
          </p:cNvPr>
          <p:cNvSpPr txBox="1">
            <a:spLocks noChangeArrowheads="1"/>
          </p:cNvSpPr>
          <p:nvPr/>
        </p:nvSpPr>
        <p:spPr bwMode="auto">
          <a:xfrm>
            <a:off x="4800600" y="3467100"/>
            <a:ext cx="3429000" cy="198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prstDash val="dash"/>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spcBef>
                <a:spcPct val="50000"/>
              </a:spcBef>
            </a:pPr>
            <a:r>
              <a:rPr lang="en-US" altLang="en-US">
                <a:solidFill>
                  <a:schemeClr val="accent2"/>
                </a:solidFill>
                <a:latin typeface="Arial" panose="020B0604020202020204" pitchFamily="34" charset="0"/>
              </a:rPr>
              <a:t>trans</a:t>
            </a:r>
          </a:p>
          <a:p>
            <a:pPr algn="ctr" eaLnBrk="1" hangingPunct="1">
              <a:spcBef>
                <a:spcPct val="50000"/>
              </a:spcBef>
            </a:pPr>
            <a:r>
              <a:rPr lang="en-US" altLang="en-US" sz="2000">
                <a:latin typeface="Arial" panose="020B0604020202020204" pitchFamily="34" charset="0"/>
              </a:rPr>
              <a:t>trans-isoprene </a:t>
            </a:r>
            <a:br>
              <a:rPr lang="en-US" altLang="en-US" sz="2000">
                <a:latin typeface="Arial" panose="020B0604020202020204" pitchFamily="34" charset="0"/>
              </a:rPr>
            </a:br>
            <a:r>
              <a:rPr lang="en-US" altLang="en-US" sz="2000">
                <a:latin typeface="Arial" panose="020B0604020202020204" pitchFamily="34" charset="0"/>
              </a:rPr>
              <a:t>(gutta percha)</a:t>
            </a:r>
          </a:p>
          <a:p>
            <a:pPr algn="ctr" eaLnBrk="1" hangingPunct="1">
              <a:spcBef>
                <a:spcPct val="50000"/>
              </a:spcBef>
            </a:pPr>
            <a:r>
              <a:rPr lang="en-US" altLang="en-US" sz="2000">
                <a:latin typeface="Arial" panose="020B0604020202020204" pitchFamily="34" charset="0"/>
              </a:rPr>
              <a:t>bulky groups on opposite sides of chain</a:t>
            </a:r>
          </a:p>
        </p:txBody>
      </p:sp>
    </p:spTree>
    <p:extLst>
      <p:ext uri="{BB962C8B-B14F-4D97-AF65-F5344CB8AC3E}">
        <p14:creationId xmlns:p14="http://schemas.microsoft.com/office/powerpoint/2010/main" xmlns="" val="23064941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D87169-A750-4296-961F-639F56222B08}"/>
              </a:ext>
            </a:extLst>
          </p:cNvPr>
          <p:cNvSpPr>
            <a:spLocks noGrp="1"/>
          </p:cNvSpPr>
          <p:nvPr>
            <p:ph type="title"/>
          </p:nvPr>
        </p:nvSpPr>
        <p:spPr/>
        <p:txBody>
          <a:bodyPr/>
          <a:lstStyle/>
          <a:p>
            <a:r>
              <a:rPr lang="en-US" dirty="0"/>
              <a:t>Assignment II (submission 31</a:t>
            </a:r>
            <a:r>
              <a:rPr lang="en-US" baseline="30000" dirty="0"/>
              <a:t>st</a:t>
            </a:r>
            <a:r>
              <a:rPr lang="en-US" dirty="0"/>
              <a:t> January,2018)</a:t>
            </a:r>
          </a:p>
        </p:txBody>
      </p:sp>
      <p:sp>
        <p:nvSpPr>
          <p:cNvPr id="3" name="Content Placeholder 2">
            <a:extLst>
              <a:ext uri="{FF2B5EF4-FFF2-40B4-BE49-F238E27FC236}">
                <a16:creationId xmlns:a16="http://schemas.microsoft.com/office/drawing/2014/main" xmlns="" id="{C6186FE8-7ADD-4821-B0FE-41C862C0D043}"/>
              </a:ext>
            </a:extLst>
          </p:cNvPr>
          <p:cNvSpPr>
            <a:spLocks noGrp="1"/>
          </p:cNvSpPr>
          <p:nvPr>
            <p:ph idx="1"/>
          </p:nvPr>
        </p:nvSpPr>
        <p:spPr/>
        <p:txBody>
          <a:bodyPr/>
          <a:lstStyle/>
          <a:p>
            <a:pPr algn="just"/>
            <a:r>
              <a:rPr lang="en-US" dirty="0"/>
              <a:t>What is the difference between configuration and conformation (use examples)? </a:t>
            </a:r>
          </a:p>
          <a:p>
            <a:pPr algn="just"/>
            <a:r>
              <a:rPr lang="en-US" dirty="0"/>
              <a:t>     Which configurational isomers are important for polymers? Which ones are likely to      form crystalline structures? </a:t>
            </a:r>
          </a:p>
          <a:p>
            <a:pPr algn="just"/>
            <a:endParaRPr lang="en-US" dirty="0"/>
          </a:p>
        </p:txBody>
      </p:sp>
    </p:spTree>
    <p:extLst>
      <p:ext uri="{BB962C8B-B14F-4D97-AF65-F5344CB8AC3E}">
        <p14:creationId xmlns:p14="http://schemas.microsoft.com/office/powerpoint/2010/main" xmlns="" val="8893530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A3E119-A000-4A1D-9A14-843E3600C8DB}"/>
              </a:ext>
            </a:extLst>
          </p:cNvPr>
          <p:cNvSpPr>
            <a:spLocks noGrp="1"/>
          </p:cNvSpPr>
          <p:nvPr>
            <p:ph type="title"/>
          </p:nvPr>
        </p:nvSpPr>
        <p:spPr/>
        <p:txBody>
          <a:bodyPr/>
          <a:lstStyle/>
          <a:p>
            <a:r>
              <a:rPr lang="en-US" dirty="0"/>
              <a:t>Extra Reading on Conformation and Configuration…..</a:t>
            </a:r>
          </a:p>
        </p:txBody>
      </p:sp>
      <p:sp>
        <p:nvSpPr>
          <p:cNvPr id="3" name="Content Placeholder 2">
            <a:extLst>
              <a:ext uri="{FF2B5EF4-FFF2-40B4-BE49-F238E27FC236}">
                <a16:creationId xmlns:a16="http://schemas.microsoft.com/office/drawing/2014/main" xmlns="" id="{A98CB649-7469-4CA5-B935-2EE170D6B49E}"/>
              </a:ext>
            </a:extLst>
          </p:cNvPr>
          <p:cNvSpPr>
            <a:spLocks noGrp="1"/>
          </p:cNvSpPr>
          <p:nvPr>
            <p:ph idx="1"/>
          </p:nvPr>
        </p:nvSpPr>
        <p:spPr/>
        <p:txBody>
          <a:bodyPr>
            <a:normAutofit lnSpcReduction="10000"/>
          </a:bodyPr>
          <a:lstStyle/>
          <a:p>
            <a:r>
              <a:rPr lang="en-US" dirty="0">
                <a:hlinkClick r:id="rId2"/>
              </a:rPr>
              <a:t>http://slideplayer.com/slide/8459490/</a:t>
            </a:r>
            <a:endParaRPr lang="en-US" dirty="0"/>
          </a:p>
          <a:p>
            <a:pPr marL="0" indent="0">
              <a:buNone/>
            </a:pPr>
            <a:endParaRPr lang="en-US" dirty="0"/>
          </a:p>
          <a:p>
            <a:r>
              <a:rPr lang="en-US" dirty="0">
                <a:hlinkClick r:id="rId3"/>
              </a:rPr>
              <a:t>http://ocw.polytechnic.edu.na/courses/materials-science-and-engineering/3-091sc-introduction-to-solid-state-chemistry-fall-2010/organic-materials/28-polymers-structure-composition/</a:t>
            </a:r>
            <a:endParaRPr lang="en-US" dirty="0"/>
          </a:p>
          <a:p>
            <a:pPr marL="0" indent="0">
              <a:buNone/>
            </a:pPr>
            <a:endParaRPr lang="en-US" dirty="0"/>
          </a:p>
          <a:p>
            <a:r>
              <a:rPr lang="en-US" dirty="0">
                <a:hlinkClick r:id="rId4"/>
              </a:rPr>
              <a:t>https://www.youtube.com/watch?v=yWwxFmyZNfg</a:t>
            </a:r>
            <a:endParaRPr lang="en-US" dirty="0"/>
          </a:p>
          <a:p>
            <a:pPr marL="0" indent="0">
              <a:buNone/>
            </a:pPr>
            <a:endParaRPr lang="en-US" dirty="0"/>
          </a:p>
          <a:p>
            <a:r>
              <a:rPr lang="en-US" dirty="0">
                <a:hlinkClick r:id="rId5"/>
              </a:rPr>
              <a:t>http://slideplayer.com/slide/4395311/</a:t>
            </a:r>
            <a:endParaRPr lang="en-US" dirty="0"/>
          </a:p>
          <a:p>
            <a:pPr marL="0" indent="0">
              <a:buNone/>
            </a:pPr>
            <a:endParaRPr lang="en-US" dirty="0"/>
          </a:p>
          <a:p>
            <a:r>
              <a:rPr lang="en-US" dirty="0">
                <a:hlinkClick r:id="rId6"/>
              </a:rPr>
              <a:t>http://www.open.edu/openlearn/science-maths-technology/science/chemistry/introduction-polymers/content-section-2.3.3#fig002-004</a:t>
            </a:r>
            <a:endParaRPr lang="en-US" dirty="0"/>
          </a:p>
          <a:p>
            <a:endParaRPr lang="en-US" dirty="0"/>
          </a:p>
          <a:p>
            <a:endParaRPr lang="en-US" dirty="0"/>
          </a:p>
        </p:txBody>
      </p:sp>
    </p:spTree>
    <p:extLst>
      <p:ext uri="{BB962C8B-B14F-4D97-AF65-F5344CB8AC3E}">
        <p14:creationId xmlns:p14="http://schemas.microsoft.com/office/powerpoint/2010/main" xmlns="" val="13573548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7A3522A-F2E6-4093-A707-F9A1410C6B4E}"/>
              </a:ext>
            </a:extLst>
          </p:cNvPr>
          <p:cNvSpPr>
            <a:spLocks noGrp="1"/>
          </p:cNvSpPr>
          <p:nvPr>
            <p:ph type="title"/>
          </p:nvPr>
        </p:nvSpPr>
        <p:spPr/>
        <p:txBody>
          <a:bodyPr/>
          <a:lstStyle/>
          <a:p>
            <a:r>
              <a:rPr lang="en-US" dirty="0"/>
              <a:t>About NR and Gutta </a:t>
            </a:r>
            <a:r>
              <a:rPr lang="en-US" dirty="0" err="1"/>
              <a:t>Percha</a:t>
            </a:r>
            <a:endParaRPr lang="en-US" dirty="0"/>
          </a:p>
        </p:txBody>
      </p:sp>
      <p:sp>
        <p:nvSpPr>
          <p:cNvPr id="3" name="Content Placeholder 2">
            <a:extLst>
              <a:ext uri="{FF2B5EF4-FFF2-40B4-BE49-F238E27FC236}">
                <a16:creationId xmlns:a16="http://schemas.microsoft.com/office/drawing/2014/main" xmlns="" id="{EF1D865D-54FF-419E-B9B7-A484A7AE735A}"/>
              </a:ext>
            </a:extLst>
          </p:cNvPr>
          <p:cNvSpPr>
            <a:spLocks noGrp="1"/>
          </p:cNvSpPr>
          <p:nvPr>
            <p:ph idx="1"/>
          </p:nvPr>
        </p:nvSpPr>
        <p:spPr>
          <a:xfrm>
            <a:off x="628650" y="1524000"/>
            <a:ext cx="8286750" cy="4652963"/>
          </a:xfrm>
        </p:spPr>
        <p:txBody>
          <a:bodyPr/>
          <a:lstStyle/>
          <a:p>
            <a:r>
              <a:rPr lang="en-US" dirty="0">
                <a:hlinkClick r:id="rId2" action="ppaction://hlinkfile"/>
              </a:rPr>
              <a:t>Gutta </a:t>
            </a:r>
            <a:r>
              <a:rPr lang="en-US" dirty="0" err="1">
                <a:hlinkClick r:id="rId2" action="ppaction://hlinkfile"/>
              </a:rPr>
              <a:t>Percha</a:t>
            </a:r>
            <a:r>
              <a:rPr lang="en-US" dirty="0">
                <a:hlinkClick r:id="rId2" action="ppaction://hlinkfile"/>
              </a:rPr>
              <a:t> and Natural rubber</a:t>
            </a:r>
            <a:r>
              <a:rPr lang="en-US" dirty="0"/>
              <a:t> </a:t>
            </a:r>
            <a:r>
              <a:rPr lang="en-US" sz="1800" dirty="0"/>
              <a:t>(Refer Goodman1974thermopropertiesGP.pdf)</a:t>
            </a:r>
          </a:p>
          <a:p>
            <a:pPr marL="0" indent="0">
              <a:buNone/>
            </a:pPr>
            <a:endParaRPr lang="en-US" sz="1800" dirty="0"/>
          </a:p>
          <a:p>
            <a:pPr marL="0" indent="0">
              <a:buNone/>
            </a:pPr>
            <a:endParaRPr lang="en-US" dirty="0"/>
          </a:p>
          <a:p>
            <a:r>
              <a:rPr lang="en-US" dirty="0">
                <a:solidFill>
                  <a:schemeClr val="accent1"/>
                </a:solidFill>
              </a:rPr>
              <a:t>https://books.google.co.in/books?id=0X4cQus2gz8C&amp;pg=PA659&amp;lpg=PA659&amp;dq=why+gutta+percha+is+more+crystalline&amp;source=bl&amp;ots=66tJvleCyL&amp;sig=FiRdLfKw6Ym52AobJKzA94RY3KI&amp;hl=en&amp;sa=X&amp;ved=0ahUKEwj8sjBpeHYAhWJvI8KHVCGBaMQ6AEIVDAF#v=onepage&amp;q=why%20gutta%20percha%20is%20more%20crystalline&amp;f=false</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xmlns="" val="14103279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7AA224E6-91B8-4BF9-A63D-04B43F04A2AC}"/>
              </a:ext>
            </a:extLst>
          </p:cNvPr>
          <p:cNvPicPr>
            <a:picLocks noChangeAspect="1"/>
          </p:cNvPicPr>
          <p:nvPr/>
        </p:nvPicPr>
        <p:blipFill>
          <a:blip r:embed="rId2" cstate="print"/>
          <a:stretch>
            <a:fillRect/>
          </a:stretch>
        </p:blipFill>
        <p:spPr>
          <a:xfrm>
            <a:off x="914400" y="685800"/>
            <a:ext cx="7315200" cy="5105400"/>
          </a:xfrm>
          <a:prstGeom prst="rect">
            <a:avLst/>
          </a:prstGeom>
        </p:spPr>
      </p:pic>
    </p:spTree>
    <p:extLst>
      <p:ext uri="{BB962C8B-B14F-4D97-AF65-F5344CB8AC3E}">
        <p14:creationId xmlns:p14="http://schemas.microsoft.com/office/powerpoint/2010/main" xmlns="" val="39436817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241173" y="320040"/>
            <a:ext cx="8661654"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xmlns=""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3490722"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xmlns="" id="{C7369F42-CB64-4F67-9024-E36ABC523608}"/>
              </a:ext>
            </a:extLst>
          </p:cNvPr>
          <p:cNvSpPr>
            <a:spLocks noGrp="1"/>
          </p:cNvSpPr>
          <p:nvPr>
            <p:ph type="title"/>
          </p:nvPr>
        </p:nvSpPr>
        <p:spPr>
          <a:xfrm>
            <a:off x="628650" y="963877"/>
            <a:ext cx="2620771" cy="4930246"/>
          </a:xfrm>
        </p:spPr>
        <p:txBody>
          <a:bodyPr>
            <a:normAutofit/>
          </a:bodyPr>
          <a:lstStyle/>
          <a:p>
            <a:pPr algn="r"/>
            <a:r>
              <a:rPr lang="en-US" b="1">
                <a:solidFill>
                  <a:schemeClr val="accent1"/>
                </a:solidFill>
              </a:rPr>
              <a:t>Tacticity:</a:t>
            </a:r>
            <a:endParaRPr lang="en-US">
              <a:solidFill>
                <a:schemeClr val="accent1"/>
              </a:solidFill>
            </a:endParaRPr>
          </a:p>
        </p:txBody>
      </p:sp>
      <p:sp>
        <p:nvSpPr>
          <p:cNvPr id="3" name="Content Placeholder 2">
            <a:extLst>
              <a:ext uri="{FF2B5EF4-FFF2-40B4-BE49-F238E27FC236}">
                <a16:creationId xmlns:a16="http://schemas.microsoft.com/office/drawing/2014/main" xmlns="" id="{0DAB7F06-9797-4722-9212-5DD862866EEE}"/>
              </a:ext>
            </a:extLst>
          </p:cNvPr>
          <p:cNvSpPr>
            <a:spLocks noGrp="1"/>
          </p:cNvSpPr>
          <p:nvPr>
            <p:ph idx="1"/>
          </p:nvPr>
        </p:nvSpPr>
        <p:spPr>
          <a:xfrm>
            <a:off x="3732023" y="963876"/>
            <a:ext cx="4783327" cy="5574083"/>
          </a:xfrm>
        </p:spPr>
        <p:txBody>
          <a:bodyPr anchor="ctr">
            <a:normAutofit/>
          </a:bodyPr>
          <a:lstStyle/>
          <a:p>
            <a:pPr algn="just"/>
            <a:r>
              <a:rPr lang="en-US" dirty="0"/>
              <a:t>The orderliness of the succession of configurationally repeating units in the main chain of a polymer molecule (important for crystallization).</a:t>
            </a:r>
          </a:p>
          <a:p>
            <a:pPr algn="just"/>
            <a:r>
              <a:rPr lang="en-US" dirty="0"/>
              <a:t>if the radicals are linked in the same order, the configuration is called </a:t>
            </a:r>
            <a:r>
              <a:rPr lang="en-US" dirty="0" err="1"/>
              <a:t>isotatic</a:t>
            </a:r>
            <a:endParaRPr lang="en-US" dirty="0"/>
          </a:p>
          <a:p>
            <a:pPr algn="just"/>
            <a:r>
              <a:rPr lang="en-US" dirty="0"/>
              <a:t>in a stereoisomer in a </a:t>
            </a:r>
            <a:r>
              <a:rPr lang="en-US" dirty="0" err="1"/>
              <a:t>syndiotactic</a:t>
            </a:r>
            <a:r>
              <a:rPr lang="en-US" dirty="0"/>
              <a:t> configuration, the radical groups are at alternative sides in the chain</a:t>
            </a:r>
          </a:p>
          <a:p>
            <a:pPr algn="just"/>
            <a:r>
              <a:rPr lang="en-US" dirty="0"/>
              <a:t>in the atactic configuration, the radical groups are positioned at random</a:t>
            </a:r>
          </a:p>
        </p:txBody>
      </p:sp>
    </p:spTree>
    <p:extLst>
      <p:ext uri="{BB962C8B-B14F-4D97-AF65-F5344CB8AC3E}">
        <p14:creationId xmlns:p14="http://schemas.microsoft.com/office/powerpoint/2010/main" xmlns="" val="8628716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xmlns="" id="{448A9F7A-62B5-4495-8C45-85FD6801658F}"/>
              </a:ext>
            </a:extLst>
          </p:cNvPr>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565C579D-DFEB-47DB-A1B3-4B70568EC480}" type="slidenum">
              <a:rPr lang="en-US" altLang="en-US" sz="1200">
                <a:latin typeface="Arial" panose="020B0604020202020204" pitchFamily="34" charset="0"/>
              </a:rPr>
              <a:pPr/>
              <a:t>41</a:t>
            </a:fld>
            <a:endParaRPr lang="en-US" altLang="en-US" sz="1200">
              <a:latin typeface="Arial" panose="020B0604020202020204" pitchFamily="34" charset="0"/>
            </a:endParaRPr>
          </a:p>
        </p:txBody>
      </p:sp>
      <p:sp>
        <p:nvSpPr>
          <p:cNvPr id="22531" name="Rectangle 2">
            <a:extLst>
              <a:ext uri="{FF2B5EF4-FFF2-40B4-BE49-F238E27FC236}">
                <a16:creationId xmlns:a16="http://schemas.microsoft.com/office/drawing/2014/main" xmlns="" id="{EF80A7AF-730C-402B-A843-B16F8E42EC44}"/>
              </a:ext>
            </a:extLst>
          </p:cNvPr>
          <p:cNvSpPr>
            <a:spLocks noGrp="1" noChangeArrowheads="1"/>
          </p:cNvSpPr>
          <p:nvPr>
            <p:ph type="title"/>
          </p:nvPr>
        </p:nvSpPr>
        <p:spPr/>
        <p:txBody>
          <a:bodyPr/>
          <a:lstStyle/>
          <a:p>
            <a:r>
              <a:rPr lang="en-US" altLang="en-US"/>
              <a:t>Tacticity</a:t>
            </a:r>
          </a:p>
        </p:txBody>
      </p:sp>
      <p:sp>
        <p:nvSpPr>
          <p:cNvPr id="22532" name="Rectangle 3">
            <a:extLst>
              <a:ext uri="{FF2B5EF4-FFF2-40B4-BE49-F238E27FC236}">
                <a16:creationId xmlns:a16="http://schemas.microsoft.com/office/drawing/2014/main" xmlns="" id="{646BD73F-8014-4C47-944A-E0908F731666}"/>
              </a:ext>
            </a:extLst>
          </p:cNvPr>
          <p:cNvSpPr>
            <a:spLocks noGrp="1" noChangeArrowheads="1"/>
          </p:cNvSpPr>
          <p:nvPr>
            <p:ph type="body" idx="1"/>
          </p:nvPr>
        </p:nvSpPr>
        <p:spPr/>
        <p:txBody>
          <a:bodyPr/>
          <a:lstStyle/>
          <a:p>
            <a:pPr>
              <a:buFontTx/>
              <a:buNone/>
            </a:pPr>
            <a:r>
              <a:rPr lang="en-US" altLang="en-US" b="0">
                <a:solidFill>
                  <a:srgbClr val="FF3300"/>
                </a:solidFill>
              </a:rPr>
              <a:t>Tacticity</a:t>
            </a:r>
            <a:r>
              <a:rPr lang="en-US" altLang="en-US" b="0"/>
              <a:t> – stereoregularity of chain</a:t>
            </a:r>
          </a:p>
        </p:txBody>
      </p:sp>
      <p:pic>
        <p:nvPicPr>
          <p:cNvPr id="22533" name="Picture 4">
            <a:extLst>
              <a:ext uri="{FF2B5EF4-FFF2-40B4-BE49-F238E27FC236}">
                <a16:creationId xmlns:a16="http://schemas.microsoft.com/office/drawing/2014/main" xmlns="" id="{B634DD63-1B52-4E7A-A501-D58305F8F251}"/>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419600" y="1752600"/>
            <a:ext cx="4368800" cy="1468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prstDash val="dash"/>
                <a:miter lim="800000"/>
                <a:headEnd/>
                <a:tailEnd/>
              </a14:hiddenLine>
            </a:ext>
          </a:extLst>
        </p:spPr>
      </p:pic>
      <p:pic>
        <p:nvPicPr>
          <p:cNvPr id="22534" name="Picture 5">
            <a:extLst>
              <a:ext uri="{FF2B5EF4-FFF2-40B4-BE49-F238E27FC236}">
                <a16:creationId xmlns:a16="http://schemas.microsoft.com/office/drawing/2014/main" xmlns="" id="{8D260676-F4C8-463B-8A34-A3C901BEFABF}"/>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419600" y="3352800"/>
            <a:ext cx="4368800" cy="1468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prstDash val="dash"/>
                <a:miter lim="800000"/>
                <a:headEnd/>
                <a:tailEnd/>
              </a14:hiddenLine>
            </a:ext>
          </a:extLst>
        </p:spPr>
      </p:pic>
      <p:pic>
        <p:nvPicPr>
          <p:cNvPr id="22535" name="Picture 6">
            <a:extLst>
              <a:ext uri="{FF2B5EF4-FFF2-40B4-BE49-F238E27FC236}">
                <a16:creationId xmlns:a16="http://schemas.microsoft.com/office/drawing/2014/main" xmlns="" id="{2D824FF8-B6F7-4BA0-A801-A797A70DC8A4}"/>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419600" y="4876800"/>
            <a:ext cx="4371975" cy="1468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prstDash val="dash"/>
                <a:miter lim="800000"/>
                <a:headEnd/>
                <a:tailEnd/>
              </a14:hiddenLine>
            </a:ext>
          </a:extLst>
        </p:spPr>
      </p:pic>
      <p:sp>
        <p:nvSpPr>
          <p:cNvPr id="22536" name="Text Box 7">
            <a:extLst>
              <a:ext uri="{FF2B5EF4-FFF2-40B4-BE49-F238E27FC236}">
                <a16:creationId xmlns:a16="http://schemas.microsoft.com/office/drawing/2014/main" xmlns="" id="{10B7E720-FD22-48B8-8B29-B439F76E990D}"/>
              </a:ext>
            </a:extLst>
          </p:cNvPr>
          <p:cNvSpPr txBox="1">
            <a:spLocks noChangeArrowheads="1"/>
          </p:cNvSpPr>
          <p:nvPr/>
        </p:nvSpPr>
        <p:spPr bwMode="auto">
          <a:xfrm>
            <a:off x="914400" y="3124200"/>
            <a:ext cx="3200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prstDash val="dash"/>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spcBef>
                <a:spcPct val="50000"/>
              </a:spcBef>
            </a:pPr>
            <a:endParaRPr lang="en-US" altLang="en-US" b="1">
              <a:latin typeface="Arial" panose="020B0604020202020204" pitchFamily="34" charset="0"/>
            </a:endParaRPr>
          </a:p>
        </p:txBody>
      </p:sp>
      <p:sp>
        <p:nvSpPr>
          <p:cNvPr id="22537" name="Text Box 8">
            <a:extLst>
              <a:ext uri="{FF2B5EF4-FFF2-40B4-BE49-F238E27FC236}">
                <a16:creationId xmlns:a16="http://schemas.microsoft.com/office/drawing/2014/main" xmlns="" id="{98879AF9-A06C-4355-A083-F3F5D1AC61CA}"/>
              </a:ext>
            </a:extLst>
          </p:cNvPr>
          <p:cNvSpPr txBox="1">
            <a:spLocks noChangeArrowheads="1"/>
          </p:cNvSpPr>
          <p:nvPr/>
        </p:nvSpPr>
        <p:spPr bwMode="auto">
          <a:xfrm>
            <a:off x="457200" y="2057400"/>
            <a:ext cx="4038600" cy="3744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prstDash val="dash"/>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spcBef>
                <a:spcPct val="50000"/>
              </a:spcBef>
            </a:pPr>
            <a:r>
              <a:rPr lang="en-US" altLang="en-US">
                <a:latin typeface="Arial" panose="020B0604020202020204" pitchFamily="34" charset="0"/>
              </a:rPr>
              <a:t>isotactic – all </a:t>
            </a:r>
            <a:r>
              <a:rPr lang="en-US" altLang="en-US">
                <a:solidFill>
                  <a:srgbClr val="FF3300"/>
                </a:solidFill>
                <a:latin typeface="Arial" panose="020B0604020202020204" pitchFamily="34" charset="0"/>
              </a:rPr>
              <a:t>R</a:t>
            </a:r>
            <a:r>
              <a:rPr lang="en-US" altLang="en-US">
                <a:latin typeface="Arial" panose="020B0604020202020204" pitchFamily="34" charset="0"/>
              </a:rPr>
              <a:t> groups on 	same side of chain</a:t>
            </a:r>
          </a:p>
          <a:p>
            <a:pPr algn="ctr" eaLnBrk="1" hangingPunct="1">
              <a:spcBef>
                <a:spcPct val="50000"/>
              </a:spcBef>
            </a:pPr>
            <a:endParaRPr lang="en-US" altLang="en-US">
              <a:latin typeface="Arial" panose="020B0604020202020204" pitchFamily="34" charset="0"/>
            </a:endParaRPr>
          </a:p>
          <a:p>
            <a:pPr algn="ctr" eaLnBrk="1" hangingPunct="1">
              <a:spcBef>
                <a:spcPct val="50000"/>
              </a:spcBef>
            </a:pPr>
            <a:endParaRPr lang="en-US" altLang="en-US" sz="600">
              <a:latin typeface="Arial" panose="020B0604020202020204" pitchFamily="34" charset="0"/>
            </a:endParaRPr>
          </a:p>
          <a:p>
            <a:pPr eaLnBrk="1" hangingPunct="1">
              <a:spcBef>
                <a:spcPct val="50000"/>
              </a:spcBef>
            </a:pPr>
            <a:r>
              <a:rPr lang="en-US" altLang="en-US">
                <a:latin typeface="Arial" panose="020B0604020202020204" pitchFamily="34" charset="0"/>
              </a:rPr>
              <a:t>syndiotactic – </a:t>
            </a:r>
            <a:r>
              <a:rPr lang="en-US" altLang="en-US">
                <a:solidFill>
                  <a:srgbClr val="FF3300"/>
                </a:solidFill>
                <a:latin typeface="Arial" panose="020B0604020202020204" pitchFamily="34" charset="0"/>
              </a:rPr>
              <a:t>R</a:t>
            </a:r>
            <a:r>
              <a:rPr lang="en-US" altLang="en-US">
                <a:latin typeface="Arial" panose="020B0604020202020204" pitchFamily="34" charset="0"/>
              </a:rPr>
              <a:t> groups 		alternate sides</a:t>
            </a:r>
          </a:p>
          <a:p>
            <a:pPr algn="ctr" eaLnBrk="1" hangingPunct="1">
              <a:spcBef>
                <a:spcPct val="50000"/>
              </a:spcBef>
            </a:pPr>
            <a:endParaRPr lang="en-US" altLang="en-US">
              <a:latin typeface="Arial" panose="020B0604020202020204" pitchFamily="34" charset="0"/>
            </a:endParaRPr>
          </a:p>
          <a:p>
            <a:pPr algn="ctr" eaLnBrk="1" hangingPunct="1">
              <a:spcBef>
                <a:spcPct val="50000"/>
              </a:spcBef>
            </a:pPr>
            <a:endParaRPr lang="en-US" altLang="en-US" sz="1000">
              <a:latin typeface="Arial" panose="020B0604020202020204" pitchFamily="34" charset="0"/>
            </a:endParaRPr>
          </a:p>
          <a:p>
            <a:pPr eaLnBrk="1" hangingPunct="1">
              <a:spcBef>
                <a:spcPct val="50000"/>
              </a:spcBef>
            </a:pPr>
            <a:r>
              <a:rPr lang="en-US" altLang="en-US">
                <a:latin typeface="Arial" panose="020B0604020202020204" pitchFamily="34" charset="0"/>
              </a:rPr>
              <a:t>atactic – </a:t>
            </a:r>
            <a:r>
              <a:rPr lang="en-US" altLang="en-US">
                <a:solidFill>
                  <a:srgbClr val="FF3300"/>
                </a:solidFill>
                <a:latin typeface="Arial" panose="020B0604020202020204" pitchFamily="34" charset="0"/>
              </a:rPr>
              <a:t>R</a:t>
            </a:r>
            <a:r>
              <a:rPr lang="en-US" altLang="en-US">
                <a:latin typeface="Arial" panose="020B0604020202020204" pitchFamily="34" charset="0"/>
              </a:rPr>
              <a:t> groups random</a:t>
            </a:r>
          </a:p>
        </p:txBody>
      </p:sp>
    </p:spTree>
    <p:extLst>
      <p:ext uri="{BB962C8B-B14F-4D97-AF65-F5344CB8AC3E}">
        <p14:creationId xmlns:p14="http://schemas.microsoft.com/office/powerpoint/2010/main" xmlns="" val="40268005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32BC26D8-82FB-445E-AA49-62A77D7C1EE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CB44330D-EA18-4254-AA95-EB49948539B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3">
            <a:extLst>
              <a:ext uri="{FF2B5EF4-FFF2-40B4-BE49-F238E27FC236}">
                <a16:creationId xmlns:a16="http://schemas.microsoft.com/office/drawing/2014/main" xmlns="" id="{4245472B-0395-4655-A85E-66A375FE7D8C}"/>
              </a:ext>
            </a:extLst>
          </p:cNvPr>
          <p:cNvPicPr>
            <a:picLocks noGrp="1" noChangeAspect="1"/>
          </p:cNvPicPr>
          <p:nvPr>
            <p:ph idx="1"/>
          </p:nvPr>
        </p:nvPicPr>
        <p:blipFill>
          <a:blip r:embed="rId2" cstate="print"/>
          <a:stretch>
            <a:fillRect/>
          </a:stretch>
        </p:blipFill>
        <p:spPr>
          <a:xfrm>
            <a:off x="482600" y="1818799"/>
            <a:ext cx="8178799" cy="3220401"/>
          </a:xfrm>
          <a:prstGeom prst="rect">
            <a:avLst/>
          </a:prstGeom>
        </p:spPr>
      </p:pic>
    </p:spTree>
    <p:extLst>
      <p:ext uri="{BB962C8B-B14F-4D97-AF65-F5344CB8AC3E}">
        <p14:creationId xmlns:p14="http://schemas.microsoft.com/office/powerpoint/2010/main" xmlns="" val="5563899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xmlns="" id="{1920AFCB-5992-48EF-A408-885A40AC26EB}"/>
              </a:ext>
            </a:extLst>
          </p:cNvPr>
          <p:cNvSpPr>
            <a:spLocks noGrp="1" noChangeArrowheads="1"/>
          </p:cNvSpPr>
          <p:nvPr>
            <p:ph type="title"/>
          </p:nvPr>
        </p:nvSpPr>
        <p:spPr>
          <a:xfrm>
            <a:off x="457200" y="274638"/>
            <a:ext cx="8229600" cy="417512"/>
          </a:xfrm>
        </p:spPr>
        <p:txBody>
          <a:bodyPr>
            <a:normAutofit fontScale="90000"/>
          </a:bodyPr>
          <a:lstStyle/>
          <a:p>
            <a:r>
              <a:rPr lang="en-US" altLang="zh-TW" sz="2800" dirty="0">
                <a:solidFill>
                  <a:schemeClr val="tx1"/>
                </a:solidFill>
                <a:latin typeface="Comic Sans MS" panose="030F0702030302020204" pitchFamily="66" charset="0"/>
              </a:rPr>
              <a:t>Stereochemistry of repeating units</a:t>
            </a:r>
          </a:p>
        </p:txBody>
      </p:sp>
      <p:sp>
        <p:nvSpPr>
          <p:cNvPr id="24579" name="Rectangle 3">
            <a:extLst>
              <a:ext uri="{FF2B5EF4-FFF2-40B4-BE49-F238E27FC236}">
                <a16:creationId xmlns:a16="http://schemas.microsoft.com/office/drawing/2014/main" xmlns="" id="{AD2E20A5-897C-4116-9D5F-C5C495FE5539}"/>
              </a:ext>
            </a:extLst>
          </p:cNvPr>
          <p:cNvSpPr>
            <a:spLocks noChangeArrowheads="1"/>
          </p:cNvSpPr>
          <p:nvPr/>
        </p:nvSpPr>
        <p:spPr bwMode="auto">
          <a:xfrm>
            <a:off x="684213" y="1196975"/>
            <a:ext cx="2214068"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TW" sz="2400" dirty="0">
                <a:solidFill>
                  <a:srgbClr val="800080"/>
                </a:solidFill>
              </a:rPr>
              <a:t>Chiral centers</a:t>
            </a:r>
          </a:p>
        </p:txBody>
      </p:sp>
      <p:pic>
        <p:nvPicPr>
          <p:cNvPr id="24580" name="Picture 4">
            <a:extLst>
              <a:ext uri="{FF2B5EF4-FFF2-40B4-BE49-F238E27FC236}">
                <a16:creationId xmlns:a16="http://schemas.microsoft.com/office/drawing/2014/main" xmlns="" id="{E2A67D2D-0EA1-4E52-BC80-B7ECE37543BA}"/>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9388" y="2205038"/>
            <a:ext cx="2533650" cy="2009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4581" name="Text Box 5">
            <a:extLst>
              <a:ext uri="{FF2B5EF4-FFF2-40B4-BE49-F238E27FC236}">
                <a16:creationId xmlns:a16="http://schemas.microsoft.com/office/drawing/2014/main" xmlns="" id="{089B37D1-DFF8-43E4-9544-29A153B80266}"/>
              </a:ext>
            </a:extLst>
          </p:cNvPr>
          <p:cNvSpPr txBox="1">
            <a:spLocks noChangeArrowheads="1"/>
          </p:cNvSpPr>
          <p:nvPr/>
        </p:nvSpPr>
        <p:spPr bwMode="auto">
          <a:xfrm>
            <a:off x="1562100" y="2900363"/>
            <a:ext cx="34607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TW" sz="2400"/>
              <a:t>*</a:t>
            </a:r>
          </a:p>
        </p:txBody>
      </p:sp>
      <p:pic>
        <p:nvPicPr>
          <p:cNvPr id="24582" name="Picture 6">
            <a:extLst>
              <a:ext uri="{FF2B5EF4-FFF2-40B4-BE49-F238E27FC236}">
                <a16:creationId xmlns:a16="http://schemas.microsoft.com/office/drawing/2014/main" xmlns="" id="{E58D014B-9E41-48BA-AFD1-2E428333CBCE}"/>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635375" y="1341438"/>
            <a:ext cx="5508625" cy="4406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4584" name="Rectangle 8">
            <a:extLst>
              <a:ext uri="{FF2B5EF4-FFF2-40B4-BE49-F238E27FC236}">
                <a16:creationId xmlns:a16="http://schemas.microsoft.com/office/drawing/2014/main" xmlns="" id="{637790F3-CB01-48E6-BAAC-063D218F048B}"/>
              </a:ext>
            </a:extLst>
          </p:cNvPr>
          <p:cNvSpPr>
            <a:spLocks noChangeArrowheads="1"/>
          </p:cNvSpPr>
          <p:nvPr/>
        </p:nvSpPr>
        <p:spPr bwMode="auto">
          <a:xfrm>
            <a:off x="3563938" y="6021388"/>
            <a:ext cx="5545137"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altLang="zh-TW">
                <a:solidFill>
                  <a:srgbClr val="006600"/>
                </a:solidFill>
              </a:rPr>
              <a:t>Chemically identical but they rotated plane-polarized light in opposite directions. </a:t>
            </a:r>
          </a:p>
        </p:txBody>
      </p:sp>
    </p:spTree>
    <p:extLst>
      <p:ext uri="{BB962C8B-B14F-4D97-AF65-F5344CB8AC3E}">
        <p14:creationId xmlns:p14="http://schemas.microsoft.com/office/powerpoint/2010/main" xmlns="" val="3203075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xmlns="" id="{910DC80F-663B-41E8-B840-87377F39D7AA}"/>
              </a:ext>
            </a:extLst>
          </p:cNvPr>
          <p:cNvSpPr>
            <a:spLocks noGrp="1" noChangeArrowheads="1"/>
          </p:cNvSpPr>
          <p:nvPr>
            <p:ph type="title"/>
          </p:nvPr>
        </p:nvSpPr>
        <p:spPr>
          <a:xfrm>
            <a:off x="457200" y="274638"/>
            <a:ext cx="8229600" cy="417512"/>
          </a:xfrm>
        </p:spPr>
        <p:txBody>
          <a:bodyPr>
            <a:normAutofit fontScale="90000"/>
          </a:bodyPr>
          <a:lstStyle/>
          <a:p>
            <a:r>
              <a:rPr lang="en-US" altLang="zh-TW" sz="2400" dirty="0" err="1">
                <a:solidFill>
                  <a:schemeClr val="accent2"/>
                </a:solidFill>
                <a:latin typeface="Comic Sans MS" panose="030F0702030302020204" pitchFamily="66" charset="0"/>
              </a:rPr>
              <a:t>Tacticity</a:t>
            </a:r>
            <a:r>
              <a:rPr lang="en-US" altLang="zh-TW" sz="2400" dirty="0">
                <a:solidFill>
                  <a:schemeClr val="accent2"/>
                </a:solidFill>
                <a:latin typeface="Comic Sans MS" panose="030F0702030302020204" pitchFamily="66" charset="0"/>
              </a:rPr>
              <a:t> in polymers</a:t>
            </a:r>
          </a:p>
        </p:txBody>
      </p:sp>
      <p:pic>
        <p:nvPicPr>
          <p:cNvPr id="25604" name="Picture 4">
            <a:extLst>
              <a:ext uri="{FF2B5EF4-FFF2-40B4-BE49-F238E27FC236}">
                <a16:creationId xmlns:a16="http://schemas.microsoft.com/office/drawing/2014/main" xmlns="" id="{B8385887-B50E-42D2-86B2-0089FEBF73BA}"/>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19250" y="4292600"/>
            <a:ext cx="1979613" cy="1733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5606" name="Picture 6">
            <a:extLst>
              <a:ext uri="{FF2B5EF4-FFF2-40B4-BE49-F238E27FC236}">
                <a16:creationId xmlns:a16="http://schemas.microsoft.com/office/drawing/2014/main" xmlns="" id="{62052B18-65AC-4906-A8D3-9DB6B0F469B3}"/>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763713" y="1773238"/>
            <a:ext cx="3563937" cy="1685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5607" name="Rectangle 7">
            <a:extLst>
              <a:ext uri="{FF2B5EF4-FFF2-40B4-BE49-F238E27FC236}">
                <a16:creationId xmlns:a16="http://schemas.microsoft.com/office/drawing/2014/main" xmlns="" id="{C4C10A9E-39F7-4728-B3EF-27CA44FA0198}"/>
              </a:ext>
            </a:extLst>
          </p:cNvPr>
          <p:cNvSpPr>
            <a:spLocks noChangeArrowheads="1"/>
          </p:cNvSpPr>
          <p:nvPr/>
        </p:nvSpPr>
        <p:spPr bwMode="auto">
          <a:xfrm>
            <a:off x="1116013" y="1173163"/>
            <a:ext cx="5918200" cy="4270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TW" sz="2200">
                <a:solidFill>
                  <a:srgbClr val="800080"/>
                </a:solidFill>
              </a:rPr>
              <a:t>Polymerization of monosubstituted ethylene</a:t>
            </a:r>
          </a:p>
        </p:txBody>
      </p:sp>
      <p:sp>
        <p:nvSpPr>
          <p:cNvPr id="25608" name="Rectangle 8">
            <a:extLst>
              <a:ext uri="{FF2B5EF4-FFF2-40B4-BE49-F238E27FC236}">
                <a16:creationId xmlns:a16="http://schemas.microsoft.com/office/drawing/2014/main" xmlns="" id="{A763BA39-BDB3-46E6-B1BF-831F08C6F9B8}"/>
              </a:ext>
            </a:extLst>
          </p:cNvPr>
          <p:cNvSpPr>
            <a:spLocks noChangeArrowheads="1"/>
          </p:cNvSpPr>
          <p:nvPr/>
        </p:nvSpPr>
        <p:spPr bwMode="auto">
          <a:xfrm>
            <a:off x="3708400" y="4797425"/>
            <a:ext cx="29908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TW" sz="2400">
                <a:solidFill>
                  <a:srgbClr val="FF3300"/>
                </a:solidFill>
              </a:rPr>
              <a:t>Pseudochiral center</a:t>
            </a:r>
          </a:p>
        </p:txBody>
      </p:sp>
    </p:spTree>
    <p:extLst>
      <p:ext uri="{BB962C8B-B14F-4D97-AF65-F5344CB8AC3E}">
        <p14:creationId xmlns:p14="http://schemas.microsoft.com/office/powerpoint/2010/main" xmlns="" val="18063101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7" name="Picture 3">
            <a:extLst>
              <a:ext uri="{FF2B5EF4-FFF2-40B4-BE49-F238E27FC236}">
                <a16:creationId xmlns:a16="http://schemas.microsoft.com/office/drawing/2014/main" xmlns="" id="{BF08A23C-D0A4-4667-B9E8-FD659255BE1F}"/>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9388" y="696913"/>
            <a:ext cx="4968875" cy="17668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6628" name="Picture 4">
            <a:extLst>
              <a:ext uri="{FF2B5EF4-FFF2-40B4-BE49-F238E27FC236}">
                <a16:creationId xmlns:a16="http://schemas.microsoft.com/office/drawing/2014/main" xmlns="" id="{727B3032-CB87-4421-9128-FB3A79E2328A}"/>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0825" y="2781300"/>
            <a:ext cx="4968875" cy="15541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6629" name="Picture 5">
            <a:extLst>
              <a:ext uri="{FF2B5EF4-FFF2-40B4-BE49-F238E27FC236}">
                <a16:creationId xmlns:a16="http://schemas.microsoft.com/office/drawing/2014/main" xmlns="" id="{EE7EF6D8-6729-4872-BCA3-6DF08CA6A586}"/>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23850" y="4660900"/>
            <a:ext cx="4824413" cy="1522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6630" name="Rectangle 6">
            <a:extLst>
              <a:ext uri="{FF2B5EF4-FFF2-40B4-BE49-F238E27FC236}">
                <a16:creationId xmlns:a16="http://schemas.microsoft.com/office/drawing/2014/main" xmlns="" id="{612ED803-FA6F-47C3-817A-84E93A5AA3BA}"/>
              </a:ext>
            </a:extLst>
          </p:cNvPr>
          <p:cNvSpPr>
            <a:spLocks noChangeArrowheads="1"/>
          </p:cNvSpPr>
          <p:nvPr/>
        </p:nvSpPr>
        <p:spPr bwMode="auto">
          <a:xfrm>
            <a:off x="6227763" y="1341438"/>
            <a:ext cx="141922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TW" sz="2400">
                <a:solidFill>
                  <a:srgbClr val="FF3300"/>
                </a:solidFill>
              </a:rPr>
              <a:t>isotactic</a:t>
            </a:r>
          </a:p>
        </p:txBody>
      </p:sp>
      <p:sp>
        <p:nvSpPr>
          <p:cNvPr id="26631" name="Rectangle 7">
            <a:extLst>
              <a:ext uri="{FF2B5EF4-FFF2-40B4-BE49-F238E27FC236}">
                <a16:creationId xmlns:a16="http://schemas.microsoft.com/office/drawing/2014/main" xmlns="" id="{A6A6357B-634B-4DFB-84E2-36F24F152336}"/>
              </a:ext>
            </a:extLst>
          </p:cNvPr>
          <p:cNvSpPr>
            <a:spLocks noChangeArrowheads="1"/>
          </p:cNvSpPr>
          <p:nvPr/>
        </p:nvSpPr>
        <p:spPr bwMode="auto">
          <a:xfrm>
            <a:off x="6300788" y="3332163"/>
            <a:ext cx="19177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TW" sz="2400"/>
              <a:t>syndiotactic</a:t>
            </a:r>
          </a:p>
        </p:txBody>
      </p:sp>
      <p:sp>
        <p:nvSpPr>
          <p:cNvPr id="26632" name="Rectangle 8">
            <a:extLst>
              <a:ext uri="{FF2B5EF4-FFF2-40B4-BE49-F238E27FC236}">
                <a16:creationId xmlns:a16="http://schemas.microsoft.com/office/drawing/2014/main" xmlns="" id="{CB6AE11B-A179-4739-80BB-EC68BEC63F9F}"/>
              </a:ext>
            </a:extLst>
          </p:cNvPr>
          <p:cNvSpPr>
            <a:spLocks noChangeArrowheads="1"/>
          </p:cNvSpPr>
          <p:nvPr/>
        </p:nvSpPr>
        <p:spPr bwMode="auto">
          <a:xfrm>
            <a:off x="6372225" y="5203825"/>
            <a:ext cx="11811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TW" sz="2400">
                <a:solidFill>
                  <a:srgbClr val="006600"/>
                </a:solidFill>
              </a:rPr>
              <a:t>atactic</a:t>
            </a:r>
          </a:p>
        </p:txBody>
      </p:sp>
      <p:sp>
        <p:nvSpPr>
          <p:cNvPr id="26633" name="Oval 9">
            <a:extLst>
              <a:ext uri="{FF2B5EF4-FFF2-40B4-BE49-F238E27FC236}">
                <a16:creationId xmlns:a16="http://schemas.microsoft.com/office/drawing/2014/main" xmlns="" id="{458EEB95-B0F8-4291-8325-4DC7F11351C2}"/>
              </a:ext>
            </a:extLst>
          </p:cNvPr>
          <p:cNvSpPr>
            <a:spLocks noChangeArrowheads="1"/>
          </p:cNvSpPr>
          <p:nvPr/>
        </p:nvSpPr>
        <p:spPr bwMode="auto">
          <a:xfrm>
            <a:off x="1103313" y="1844675"/>
            <a:ext cx="431800" cy="433388"/>
          </a:xfrm>
          <a:prstGeom prst="ellipse">
            <a:avLst/>
          </a:prstGeom>
          <a:noFill/>
          <a:ln w="12700">
            <a:solidFill>
              <a:srgbClr val="FF33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6634" name="Oval 10">
            <a:extLst>
              <a:ext uri="{FF2B5EF4-FFF2-40B4-BE49-F238E27FC236}">
                <a16:creationId xmlns:a16="http://schemas.microsoft.com/office/drawing/2014/main" xmlns="" id="{0B7FE936-8096-4020-B425-58A47C39106F}"/>
              </a:ext>
            </a:extLst>
          </p:cNvPr>
          <p:cNvSpPr>
            <a:spLocks noChangeArrowheads="1"/>
          </p:cNvSpPr>
          <p:nvPr/>
        </p:nvSpPr>
        <p:spPr bwMode="auto">
          <a:xfrm>
            <a:off x="2195513" y="1844675"/>
            <a:ext cx="431800" cy="433388"/>
          </a:xfrm>
          <a:prstGeom prst="ellipse">
            <a:avLst/>
          </a:prstGeom>
          <a:noFill/>
          <a:ln w="12700">
            <a:solidFill>
              <a:srgbClr val="FF33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6635" name="Oval 11">
            <a:extLst>
              <a:ext uri="{FF2B5EF4-FFF2-40B4-BE49-F238E27FC236}">
                <a16:creationId xmlns:a16="http://schemas.microsoft.com/office/drawing/2014/main" xmlns="" id="{8082508B-6EA4-4104-81CD-934B0D59E060}"/>
              </a:ext>
            </a:extLst>
          </p:cNvPr>
          <p:cNvSpPr>
            <a:spLocks noChangeArrowheads="1"/>
          </p:cNvSpPr>
          <p:nvPr/>
        </p:nvSpPr>
        <p:spPr bwMode="auto">
          <a:xfrm>
            <a:off x="3335338" y="1882775"/>
            <a:ext cx="431800" cy="433388"/>
          </a:xfrm>
          <a:prstGeom prst="ellipse">
            <a:avLst/>
          </a:prstGeom>
          <a:noFill/>
          <a:ln w="12700">
            <a:solidFill>
              <a:srgbClr val="FF33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6636" name="Oval 12">
            <a:extLst>
              <a:ext uri="{FF2B5EF4-FFF2-40B4-BE49-F238E27FC236}">
                <a16:creationId xmlns:a16="http://schemas.microsoft.com/office/drawing/2014/main" xmlns="" id="{B2332C50-EF6C-4A7B-B9AC-A3ACEE3EE0DB}"/>
              </a:ext>
            </a:extLst>
          </p:cNvPr>
          <p:cNvSpPr>
            <a:spLocks noChangeArrowheads="1"/>
          </p:cNvSpPr>
          <p:nvPr/>
        </p:nvSpPr>
        <p:spPr bwMode="auto">
          <a:xfrm>
            <a:off x="4452938" y="1890713"/>
            <a:ext cx="431800" cy="433387"/>
          </a:xfrm>
          <a:prstGeom prst="ellipse">
            <a:avLst/>
          </a:prstGeom>
          <a:noFill/>
          <a:ln w="12700">
            <a:solidFill>
              <a:srgbClr val="FF33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6637" name="Oval 13">
            <a:extLst>
              <a:ext uri="{FF2B5EF4-FFF2-40B4-BE49-F238E27FC236}">
                <a16:creationId xmlns:a16="http://schemas.microsoft.com/office/drawing/2014/main" xmlns="" id="{2DF6A024-45AC-4E80-8322-884929D5C154}"/>
              </a:ext>
            </a:extLst>
          </p:cNvPr>
          <p:cNvSpPr>
            <a:spLocks noChangeArrowheads="1"/>
          </p:cNvSpPr>
          <p:nvPr/>
        </p:nvSpPr>
        <p:spPr bwMode="auto">
          <a:xfrm>
            <a:off x="1174750" y="3859213"/>
            <a:ext cx="431800" cy="433387"/>
          </a:xfrm>
          <a:prstGeom prst="ellipse">
            <a:avLst/>
          </a:prstGeom>
          <a:noFill/>
          <a:ln w="12700">
            <a:solidFill>
              <a:schemeClr val="accent2"/>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6638" name="Oval 14">
            <a:extLst>
              <a:ext uri="{FF2B5EF4-FFF2-40B4-BE49-F238E27FC236}">
                <a16:creationId xmlns:a16="http://schemas.microsoft.com/office/drawing/2014/main" xmlns="" id="{905EE874-37B5-4EFC-B86D-2AF5A1498437}"/>
              </a:ext>
            </a:extLst>
          </p:cNvPr>
          <p:cNvSpPr>
            <a:spLocks noChangeArrowheads="1"/>
          </p:cNvSpPr>
          <p:nvPr/>
        </p:nvSpPr>
        <p:spPr bwMode="auto">
          <a:xfrm>
            <a:off x="3348038" y="3883025"/>
            <a:ext cx="431800" cy="433388"/>
          </a:xfrm>
          <a:prstGeom prst="ellipse">
            <a:avLst/>
          </a:prstGeom>
          <a:noFill/>
          <a:ln w="12700">
            <a:solidFill>
              <a:schemeClr val="accent2"/>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6639" name="Oval 15">
            <a:extLst>
              <a:ext uri="{FF2B5EF4-FFF2-40B4-BE49-F238E27FC236}">
                <a16:creationId xmlns:a16="http://schemas.microsoft.com/office/drawing/2014/main" xmlns="" id="{0B571DD5-73E9-4D36-988B-A97F60A418CA}"/>
              </a:ext>
            </a:extLst>
          </p:cNvPr>
          <p:cNvSpPr>
            <a:spLocks noChangeArrowheads="1"/>
          </p:cNvSpPr>
          <p:nvPr/>
        </p:nvSpPr>
        <p:spPr bwMode="auto">
          <a:xfrm>
            <a:off x="2259013" y="2806700"/>
            <a:ext cx="431800" cy="433388"/>
          </a:xfrm>
          <a:prstGeom prst="ellipse">
            <a:avLst/>
          </a:prstGeom>
          <a:noFill/>
          <a:ln w="12700">
            <a:solidFill>
              <a:schemeClr val="accent2"/>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6640" name="Oval 16">
            <a:extLst>
              <a:ext uri="{FF2B5EF4-FFF2-40B4-BE49-F238E27FC236}">
                <a16:creationId xmlns:a16="http://schemas.microsoft.com/office/drawing/2014/main" xmlns="" id="{661662FA-BF75-4EEA-A19D-AF9406A775FB}"/>
              </a:ext>
            </a:extLst>
          </p:cNvPr>
          <p:cNvSpPr>
            <a:spLocks noChangeArrowheads="1"/>
          </p:cNvSpPr>
          <p:nvPr/>
        </p:nvSpPr>
        <p:spPr bwMode="auto">
          <a:xfrm>
            <a:off x="4462463" y="2806700"/>
            <a:ext cx="431800" cy="433388"/>
          </a:xfrm>
          <a:prstGeom prst="ellipse">
            <a:avLst/>
          </a:prstGeom>
          <a:noFill/>
          <a:ln w="12700">
            <a:solidFill>
              <a:schemeClr val="accent2"/>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6641" name="Oval 17">
            <a:extLst>
              <a:ext uri="{FF2B5EF4-FFF2-40B4-BE49-F238E27FC236}">
                <a16:creationId xmlns:a16="http://schemas.microsoft.com/office/drawing/2014/main" xmlns="" id="{4D663769-015F-47D6-9A01-8586C03ED970}"/>
              </a:ext>
            </a:extLst>
          </p:cNvPr>
          <p:cNvSpPr>
            <a:spLocks noChangeArrowheads="1"/>
          </p:cNvSpPr>
          <p:nvPr/>
        </p:nvSpPr>
        <p:spPr bwMode="auto">
          <a:xfrm>
            <a:off x="1174750" y="5757863"/>
            <a:ext cx="431800" cy="433387"/>
          </a:xfrm>
          <a:prstGeom prst="ellipse">
            <a:avLst/>
          </a:prstGeom>
          <a:noFill/>
          <a:ln w="12700">
            <a:solidFill>
              <a:srgbClr val="0066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6642" name="Oval 18">
            <a:extLst>
              <a:ext uri="{FF2B5EF4-FFF2-40B4-BE49-F238E27FC236}">
                <a16:creationId xmlns:a16="http://schemas.microsoft.com/office/drawing/2014/main" xmlns="" id="{93E910EC-27D4-4139-AB35-350A0EAAEA14}"/>
              </a:ext>
            </a:extLst>
          </p:cNvPr>
          <p:cNvSpPr>
            <a:spLocks noChangeArrowheads="1"/>
          </p:cNvSpPr>
          <p:nvPr/>
        </p:nvSpPr>
        <p:spPr bwMode="auto">
          <a:xfrm>
            <a:off x="2268538" y="5759450"/>
            <a:ext cx="431800" cy="433388"/>
          </a:xfrm>
          <a:prstGeom prst="ellipse">
            <a:avLst/>
          </a:prstGeom>
          <a:noFill/>
          <a:ln w="12700">
            <a:solidFill>
              <a:srgbClr val="0066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6643" name="Oval 19">
            <a:extLst>
              <a:ext uri="{FF2B5EF4-FFF2-40B4-BE49-F238E27FC236}">
                <a16:creationId xmlns:a16="http://schemas.microsoft.com/office/drawing/2014/main" xmlns="" id="{B721123B-CE46-4BE5-B582-85AD83D15C5A}"/>
              </a:ext>
            </a:extLst>
          </p:cNvPr>
          <p:cNvSpPr>
            <a:spLocks noChangeArrowheads="1"/>
          </p:cNvSpPr>
          <p:nvPr/>
        </p:nvSpPr>
        <p:spPr bwMode="auto">
          <a:xfrm>
            <a:off x="3381375" y="4686300"/>
            <a:ext cx="431800" cy="433388"/>
          </a:xfrm>
          <a:prstGeom prst="ellipse">
            <a:avLst/>
          </a:prstGeom>
          <a:noFill/>
          <a:ln w="12700">
            <a:solidFill>
              <a:srgbClr val="0066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6644" name="Oval 20">
            <a:extLst>
              <a:ext uri="{FF2B5EF4-FFF2-40B4-BE49-F238E27FC236}">
                <a16:creationId xmlns:a16="http://schemas.microsoft.com/office/drawing/2014/main" xmlns="" id="{6276F3B2-D2D5-41F8-B556-3948D67C2416}"/>
              </a:ext>
            </a:extLst>
          </p:cNvPr>
          <p:cNvSpPr>
            <a:spLocks noChangeArrowheads="1"/>
          </p:cNvSpPr>
          <p:nvPr/>
        </p:nvSpPr>
        <p:spPr bwMode="auto">
          <a:xfrm>
            <a:off x="4462463" y="5780088"/>
            <a:ext cx="431800" cy="433387"/>
          </a:xfrm>
          <a:prstGeom prst="ellipse">
            <a:avLst/>
          </a:prstGeom>
          <a:noFill/>
          <a:ln w="12700">
            <a:solidFill>
              <a:srgbClr val="0066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xmlns="" val="38523799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1" name="Picture 3">
            <a:extLst>
              <a:ext uri="{FF2B5EF4-FFF2-40B4-BE49-F238E27FC236}">
                <a16:creationId xmlns:a16="http://schemas.microsoft.com/office/drawing/2014/main" xmlns="" id="{3B7BCD4E-E113-4E71-9DC0-A036AC55600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58888" y="0"/>
            <a:ext cx="5868987"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536091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a:extLst>
              <a:ext uri="{FF2B5EF4-FFF2-40B4-BE49-F238E27FC236}">
                <a16:creationId xmlns:a16="http://schemas.microsoft.com/office/drawing/2014/main" xmlns="" id="{3F88DDB2-0A91-484A-AFD2-2A6F6DC3C2FD}"/>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l="1146" t="1799" r="38945" b="1799"/>
          <a:stretch>
            <a:fillRect/>
          </a:stretch>
        </p:blipFill>
        <p:spPr bwMode="auto">
          <a:xfrm>
            <a:off x="0" y="1739900"/>
            <a:ext cx="8915400" cy="45640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4035" name="Rectangle 3">
            <a:extLst>
              <a:ext uri="{FF2B5EF4-FFF2-40B4-BE49-F238E27FC236}">
                <a16:creationId xmlns:a16="http://schemas.microsoft.com/office/drawing/2014/main" xmlns="" id="{62DF6CF1-F2BB-4117-A85A-916E90C55D6F}"/>
              </a:ext>
            </a:extLst>
          </p:cNvPr>
          <p:cNvSpPr>
            <a:spLocks noGrp="1" noChangeArrowheads="1"/>
          </p:cNvSpPr>
          <p:nvPr>
            <p:ph type="title"/>
          </p:nvPr>
        </p:nvSpPr>
        <p:spPr>
          <a:xfrm>
            <a:off x="762000" y="533400"/>
            <a:ext cx="7772400" cy="381000"/>
          </a:xfrm>
        </p:spPr>
        <p:txBody>
          <a:bodyPr>
            <a:normAutofit fontScale="90000"/>
          </a:bodyPr>
          <a:lstStyle/>
          <a:p>
            <a:r>
              <a:rPr lang="en-US" altLang="zh-TW" sz="2400">
                <a:solidFill>
                  <a:srgbClr val="FF3300"/>
                </a:solidFill>
                <a:latin typeface="Comic Sans MS" panose="030F0702030302020204" pitchFamily="66" charset="0"/>
              </a:rPr>
              <a:t>Stereo-isomers</a:t>
            </a:r>
          </a:p>
        </p:txBody>
      </p:sp>
    </p:spTree>
    <p:extLst>
      <p:ext uri="{BB962C8B-B14F-4D97-AF65-F5344CB8AC3E}">
        <p14:creationId xmlns:p14="http://schemas.microsoft.com/office/powerpoint/2010/main" xmlns="" val="35731055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5" name="Picture 3">
            <a:extLst>
              <a:ext uri="{FF2B5EF4-FFF2-40B4-BE49-F238E27FC236}">
                <a16:creationId xmlns:a16="http://schemas.microsoft.com/office/drawing/2014/main" xmlns="" id="{821E8610-9664-4538-9998-07C57F237F74}"/>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27088" y="692150"/>
            <a:ext cx="7777162" cy="5661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9622826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xmlns="" id="{2BC507DB-3515-424E-8257-EF744AF462B9}"/>
              </a:ext>
            </a:extLst>
          </p:cNvPr>
          <p:cNvSpPr>
            <a:spLocks noGrp="1" noChangeArrowheads="1"/>
          </p:cNvSpPr>
          <p:nvPr>
            <p:ph type="title"/>
          </p:nvPr>
        </p:nvSpPr>
        <p:spPr>
          <a:xfrm>
            <a:off x="457200" y="274638"/>
            <a:ext cx="8229600" cy="417512"/>
          </a:xfrm>
        </p:spPr>
        <p:txBody>
          <a:bodyPr>
            <a:normAutofit fontScale="90000"/>
          </a:bodyPr>
          <a:lstStyle/>
          <a:p>
            <a:r>
              <a:rPr lang="en-US" altLang="zh-TW" sz="2400">
                <a:solidFill>
                  <a:schemeClr val="accent2"/>
                </a:solidFill>
                <a:latin typeface="Comic Sans MS" panose="030F0702030302020204" pitchFamily="66" charset="0"/>
              </a:rPr>
              <a:t>2.4.3 Substitutional isomerism</a:t>
            </a:r>
          </a:p>
        </p:txBody>
      </p:sp>
      <p:pic>
        <p:nvPicPr>
          <p:cNvPr id="31747" name="Picture 3">
            <a:extLst>
              <a:ext uri="{FF2B5EF4-FFF2-40B4-BE49-F238E27FC236}">
                <a16:creationId xmlns:a16="http://schemas.microsoft.com/office/drawing/2014/main" xmlns="" id="{78687DC7-1F91-45C7-93DB-DF9E06386EAE}"/>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58888" y="1412875"/>
            <a:ext cx="4321175" cy="23828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1748" name="Picture 4">
            <a:extLst>
              <a:ext uri="{FF2B5EF4-FFF2-40B4-BE49-F238E27FC236}">
                <a16:creationId xmlns:a16="http://schemas.microsoft.com/office/drawing/2014/main" xmlns="" id="{A6E17788-A61A-43DA-AC57-CBDF1992F903}"/>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331913" y="4437063"/>
            <a:ext cx="1871662" cy="13922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1749" name="Rectangle 5">
            <a:extLst>
              <a:ext uri="{FF2B5EF4-FFF2-40B4-BE49-F238E27FC236}">
                <a16:creationId xmlns:a16="http://schemas.microsoft.com/office/drawing/2014/main" xmlns="" id="{97D3024E-48C3-4BCD-8AD0-CE73D752DABE}"/>
              </a:ext>
            </a:extLst>
          </p:cNvPr>
          <p:cNvSpPr>
            <a:spLocks noChangeArrowheads="1"/>
          </p:cNvSpPr>
          <p:nvPr/>
        </p:nvSpPr>
        <p:spPr bwMode="auto">
          <a:xfrm>
            <a:off x="4284663" y="4508500"/>
            <a:ext cx="3494087" cy="1552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TW" sz="2400">
                <a:solidFill>
                  <a:srgbClr val="800080"/>
                </a:solidFill>
              </a:rPr>
              <a:t>1,2</a:t>
            </a:r>
          </a:p>
          <a:p>
            <a:r>
              <a:rPr lang="en-US" altLang="zh-TW" sz="2400">
                <a:solidFill>
                  <a:srgbClr val="800080"/>
                </a:solidFill>
              </a:rPr>
              <a:t>1,4</a:t>
            </a:r>
          </a:p>
          <a:p>
            <a:r>
              <a:rPr lang="en-US" altLang="zh-TW" sz="2400">
                <a:solidFill>
                  <a:srgbClr val="800080"/>
                </a:solidFill>
              </a:rPr>
              <a:t>3,4 </a:t>
            </a:r>
          </a:p>
          <a:p>
            <a:r>
              <a:rPr lang="en-US" altLang="zh-TW" sz="2400">
                <a:solidFill>
                  <a:srgbClr val="800080"/>
                </a:solidFill>
              </a:rPr>
              <a:t>addition polymerization</a:t>
            </a:r>
          </a:p>
        </p:txBody>
      </p:sp>
      <p:sp>
        <p:nvSpPr>
          <p:cNvPr id="31750" name="Rectangle 6">
            <a:extLst>
              <a:ext uri="{FF2B5EF4-FFF2-40B4-BE49-F238E27FC236}">
                <a16:creationId xmlns:a16="http://schemas.microsoft.com/office/drawing/2014/main" xmlns="" id="{94B1680A-72D7-430F-BF8D-9306213898BB}"/>
              </a:ext>
            </a:extLst>
          </p:cNvPr>
          <p:cNvSpPr>
            <a:spLocks noChangeArrowheads="1"/>
          </p:cNvSpPr>
          <p:nvPr/>
        </p:nvSpPr>
        <p:spPr bwMode="auto">
          <a:xfrm>
            <a:off x="468313" y="981075"/>
            <a:ext cx="4130675"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TW">
                <a:solidFill>
                  <a:srgbClr val="006600"/>
                </a:solidFill>
              </a:rPr>
              <a:t>Synthesis of diene type polymers</a:t>
            </a:r>
          </a:p>
        </p:txBody>
      </p:sp>
      <p:sp>
        <p:nvSpPr>
          <p:cNvPr id="31751" name="Rectangle 7">
            <a:extLst>
              <a:ext uri="{FF2B5EF4-FFF2-40B4-BE49-F238E27FC236}">
                <a16:creationId xmlns:a16="http://schemas.microsoft.com/office/drawing/2014/main" xmlns="" id="{44C27126-AF13-4BAA-9500-5357A5FE87EF}"/>
              </a:ext>
            </a:extLst>
          </p:cNvPr>
          <p:cNvSpPr>
            <a:spLocks noChangeArrowheads="1"/>
          </p:cNvSpPr>
          <p:nvPr/>
        </p:nvSpPr>
        <p:spPr bwMode="auto">
          <a:xfrm>
            <a:off x="1331913" y="6021388"/>
            <a:ext cx="138112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TW" sz="2400">
                <a:solidFill>
                  <a:srgbClr val="800080"/>
                </a:solidFill>
              </a:rPr>
              <a:t>isoprene</a:t>
            </a:r>
          </a:p>
        </p:txBody>
      </p:sp>
    </p:spTree>
    <p:extLst>
      <p:ext uri="{BB962C8B-B14F-4D97-AF65-F5344CB8AC3E}">
        <p14:creationId xmlns:p14="http://schemas.microsoft.com/office/powerpoint/2010/main" xmlns="" val="16375577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C96027-0F93-4DF4-8EEF-AB48C193122A}"/>
              </a:ext>
            </a:extLst>
          </p:cNvPr>
          <p:cNvSpPr>
            <a:spLocks noGrp="1"/>
          </p:cNvSpPr>
          <p:nvPr>
            <p:ph type="title"/>
          </p:nvPr>
        </p:nvSpPr>
        <p:spPr/>
        <p:txBody>
          <a:bodyPr/>
          <a:lstStyle/>
          <a:p>
            <a:r>
              <a:rPr lang="en-US" dirty="0"/>
              <a:t>Extra Reading on Stereoisomerism</a:t>
            </a:r>
          </a:p>
        </p:txBody>
      </p:sp>
      <p:sp>
        <p:nvSpPr>
          <p:cNvPr id="3" name="Content Placeholder 2">
            <a:extLst>
              <a:ext uri="{FF2B5EF4-FFF2-40B4-BE49-F238E27FC236}">
                <a16:creationId xmlns:a16="http://schemas.microsoft.com/office/drawing/2014/main" xmlns="" id="{264C8C76-14E1-4315-8172-0CAE752BECC5}"/>
              </a:ext>
            </a:extLst>
          </p:cNvPr>
          <p:cNvSpPr>
            <a:spLocks noGrp="1"/>
          </p:cNvSpPr>
          <p:nvPr>
            <p:ph idx="1"/>
          </p:nvPr>
        </p:nvSpPr>
        <p:spPr/>
        <p:txBody>
          <a:bodyPr/>
          <a:lstStyle/>
          <a:p>
            <a:r>
              <a:rPr lang="en-US" dirty="0">
                <a:hlinkClick r:id="rId2"/>
              </a:rPr>
              <a:t>http://www.open.edu/openlearn/science-maths-technology/science/chemistry/introduction-polymers/content-section-2.3.4</a:t>
            </a:r>
            <a:endParaRPr lang="en-US" dirty="0"/>
          </a:p>
          <a:p>
            <a:endParaRPr lang="en-US" dirty="0"/>
          </a:p>
        </p:txBody>
      </p:sp>
    </p:spTree>
    <p:extLst>
      <p:ext uri="{BB962C8B-B14F-4D97-AF65-F5344CB8AC3E}">
        <p14:creationId xmlns:p14="http://schemas.microsoft.com/office/powerpoint/2010/main" xmlns="" val="32980481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31AC4035-650C-4FA8-B9B4-59C77C64BF70}"/>
              </a:ext>
            </a:extLst>
          </p:cNvPr>
          <p:cNvSpPr/>
          <p:nvPr/>
        </p:nvSpPr>
        <p:spPr>
          <a:xfrm>
            <a:off x="3037190" y="2967335"/>
            <a:ext cx="3069623" cy="923330"/>
          </a:xfrm>
          <a:prstGeom prst="rect">
            <a:avLst/>
          </a:prstGeom>
          <a:noFill/>
        </p:spPr>
        <p:txBody>
          <a:bodyPr wrap="none" lIns="91440" tIns="45720" rIns="91440" bIns="45720">
            <a:spAutoFit/>
          </a:bodyPr>
          <a:lstStyle/>
          <a:p>
            <a:pPr algn="ctr"/>
            <a:r>
              <a:rPr lang="en-US" sz="5400" b="0" cap="none" spc="0">
                <a:ln w="0"/>
                <a:solidFill>
                  <a:schemeClr val="accent1"/>
                </a:solidFill>
                <a:effectLst>
                  <a:outerShdw blurRad="38100" dist="25400" dir="5400000" algn="ctr" rotWithShape="0">
                    <a:srgbClr val="6E747A">
                      <a:alpha val="43000"/>
                    </a:srgbClr>
                  </a:outerShdw>
                </a:effectLst>
              </a:rPr>
              <a:t>Thank You</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xmlns="" val="28427049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962</TotalTime>
  <Words>1475</Words>
  <Application>Microsoft Office PowerPoint</Application>
  <PresentationFormat>On-screen Show (4:3)</PresentationFormat>
  <Paragraphs>170</Paragraphs>
  <Slides>51</Slides>
  <Notes>1</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Slide 1</vt:lpstr>
      <vt:lpstr>Introduction to chain conformation, configurations, isomerism and stereochemistry</vt:lpstr>
      <vt:lpstr>Slide 3</vt:lpstr>
      <vt:lpstr>Conformation</vt:lpstr>
      <vt:lpstr>Conformation</vt:lpstr>
      <vt:lpstr>Slide 6</vt:lpstr>
      <vt:lpstr>Flexibility mechanism</vt:lpstr>
      <vt:lpstr>CONFORMATIONAL ANALYSIS OF ETHANE </vt:lpstr>
      <vt:lpstr>Staggered conformation of ethane</vt:lpstr>
      <vt:lpstr>Eclipsed conformation of ethane</vt:lpstr>
      <vt:lpstr>Slide 11</vt:lpstr>
      <vt:lpstr>Slide 12</vt:lpstr>
      <vt:lpstr>Slide 13</vt:lpstr>
      <vt:lpstr>Torsion Angle</vt:lpstr>
      <vt:lpstr>Types of Strain</vt:lpstr>
      <vt:lpstr>Torsional Strain Energy</vt:lpstr>
      <vt:lpstr>Potential energy diagram</vt:lpstr>
      <vt:lpstr>Slide 18</vt:lpstr>
      <vt:lpstr>CONFORMATIONAL ANALYSIS OF BUTANE</vt:lpstr>
      <vt:lpstr>Slide 20</vt:lpstr>
      <vt:lpstr>Slide 21</vt:lpstr>
      <vt:lpstr>Slide 22</vt:lpstr>
      <vt:lpstr>Slide 23</vt:lpstr>
      <vt:lpstr>Slide 24</vt:lpstr>
      <vt:lpstr>Cyclohexane</vt:lpstr>
      <vt:lpstr>Slide 26</vt:lpstr>
      <vt:lpstr>Assignment I (submission 31st January,2018) </vt:lpstr>
      <vt:lpstr>End to End Distance, r</vt:lpstr>
      <vt:lpstr>Slide 29</vt:lpstr>
      <vt:lpstr>Slide 30</vt:lpstr>
      <vt:lpstr>Slide 31</vt:lpstr>
      <vt:lpstr>Slide 32</vt:lpstr>
      <vt:lpstr>Molecular Structures</vt:lpstr>
      <vt:lpstr>Polymers – Molecular Shape</vt:lpstr>
      <vt:lpstr>cis/trans Isomerism</vt:lpstr>
      <vt:lpstr>Assignment II (submission 31st January,2018)</vt:lpstr>
      <vt:lpstr>Extra Reading on Conformation and Configuration…..</vt:lpstr>
      <vt:lpstr>About NR and Gutta Percha</vt:lpstr>
      <vt:lpstr>Slide 39</vt:lpstr>
      <vt:lpstr>Tacticity:</vt:lpstr>
      <vt:lpstr>Tacticity</vt:lpstr>
      <vt:lpstr>Slide 42</vt:lpstr>
      <vt:lpstr>Stereochemistry of repeating units</vt:lpstr>
      <vt:lpstr>Tacticity in polymers</vt:lpstr>
      <vt:lpstr>Slide 45</vt:lpstr>
      <vt:lpstr>Slide 46</vt:lpstr>
      <vt:lpstr>Stereo-isomers</vt:lpstr>
      <vt:lpstr>Slide 48</vt:lpstr>
      <vt:lpstr>2.4.3 Substitutional isomerism</vt:lpstr>
      <vt:lpstr>Extra Reading on Stereoisomerism</vt:lpstr>
      <vt:lpstr>Slide 51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Suranjana Mandal</dc:creator>
  <cp:lastModifiedBy>HOME</cp:lastModifiedBy>
  <cp:revision>56</cp:revision>
  <dcterms:created xsi:type="dcterms:W3CDTF">2006-08-16T00:00:00Z</dcterms:created>
  <dcterms:modified xsi:type="dcterms:W3CDTF">2020-04-11T08:24:09Z</dcterms:modified>
</cp:coreProperties>
</file>